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8"/>
  </p:notesMasterIdLst>
  <p:sldIdLst>
    <p:sldId id="257" r:id="rId2"/>
    <p:sldId id="295" r:id="rId3"/>
    <p:sldId id="297" r:id="rId4"/>
    <p:sldId id="298" r:id="rId5"/>
    <p:sldId id="299" r:id="rId6"/>
    <p:sldId id="300" r:id="rId7"/>
    <p:sldId id="301" r:id="rId8"/>
    <p:sldId id="302" r:id="rId9"/>
    <p:sldId id="303" r:id="rId10"/>
    <p:sldId id="304" r:id="rId11"/>
    <p:sldId id="305" r:id="rId12"/>
    <p:sldId id="306" r:id="rId13"/>
    <p:sldId id="307" r:id="rId14"/>
    <p:sldId id="308" r:id="rId15"/>
    <p:sldId id="309" r:id="rId16"/>
    <p:sldId id="310" r:id="rId17"/>
    <p:sldId id="311" r:id="rId18"/>
    <p:sldId id="312" r:id="rId19"/>
    <p:sldId id="313" r:id="rId20"/>
    <p:sldId id="314" r:id="rId21"/>
    <p:sldId id="315" r:id="rId22"/>
    <p:sldId id="316" r:id="rId23"/>
    <p:sldId id="317" r:id="rId24"/>
    <p:sldId id="318" r:id="rId25"/>
    <p:sldId id="319" r:id="rId26"/>
    <p:sldId id="320" r:id="rId27"/>
    <p:sldId id="321" r:id="rId28"/>
    <p:sldId id="322" r:id="rId29"/>
    <p:sldId id="260" r:id="rId30"/>
    <p:sldId id="261" r:id="rId31"/>
    <p:sldId id="326" r:id="rId32"/>
    <p:sldId id="327" r:id="rId33"/>
    <p:sldId id="328" r:id="rId34"/>
    <p:sldId id="329" r:id="rId35"/>
    <p:sldId id="330" r:id="rId36"/>
    <p:sldId id="331" r:id="rId37"/>
    <p:sldId id="344" r:id="rId38"/>
    <p:sldId id="345" r:id="rId39"/>
    <p:sldId id="332" r:id="rId40"/>
    <p:sldId id="333" r:id="rId41"/>
    <p:sldId id="334" r:id="rId42"/>
    <p:sldId id="335" r:id="rId43"/>
    <p:sldId id="336" r:id="rId44"/>
    <p:sldId id="337" r:id="rId45"/>
    <p:sldId id="338" r:id="rId46"/>
    <p:sldId id="339" r:id="rId47"/>
    <p:sldId id="340" r:id="rId48"/>
    <p:sldId id="341" r:id="rId49"/>
    <p:sldId id="342" r:id="rId50"/>
    <p:sldId id="347" r:id="rId51"/>
    <p:sldId id="296" r:id="rId52"/>
    <p:sldId id="262" r:id="rId53"/>
    <p:sldId id="348" r:id="rId54"/>
    <p:sldId id="349" r:id="rId55"/>
    <p:sldId id="350" r:id="rId56"/>
    <p:sldId id="351" r:id="rId57"/>
    <p:sldId id="352" r:id="rId58"/>
    <p:sldId id="353" r:id="rId59"/>
    <p:sldId id="355" r:id="rId60"/>
    <p:sldId id="356" r:id="rId61"/>
    <p:sldId id="358" r:id="rId62"/>
    <p:sldId id="359" r:id="rId63"/>
    <p:sldId id="373" r:id="rId64"/>
    <p:sldId id="263" r:id="rId65"/>
    <p:sldId id="360" r:id="rId66"/>
    <p:sldId id="264" r:id="rId67"/>
    <p:sldId id="361" r:id="rId68"/>
    <p:sldId id="372" r:id="rId69"/>
    <p:sldId id="362" r:id="rId70"/>
    <p:sldId id="365" r:id="rId71"/>
    <p:sldId id="366" r:id="rId72"/>
    <p:sldId id="367" r:id="rId73"/>
    <p:sldId id="368" r:id="rId74"/>
    <p:sldId id="369" r:id="rId75"/>
    <p:sldId id="370" r:id="rId76"/>
    <p:sldId id="371" r:id="rId77"/>
    <p:sldId id="374" r:id="rId78"/>
    <p:sldId id="375" r:id="rId79"/>
    <p:sldId id="376" r:id="rId80"/>
    <p:sldId id="377" r:id="rId81"/>
    <p:sldId id="378" r:id="rId82"/>
    <p:sldId id="381" r:id="rId83"/>
    <p:sldId id="382" r:id="rId84"/>
    <p:sldId id="379" r:id="rId85"/>
    <p:sldId id="380" r:id="rId86"/>
    <p:sldId id="266" r:id="rId87"/>
    <p:sldId id="283" r:id="rId88"/>
    <p:sldId id="268" r:id="rId89"/>
    <p:sldId id="269" r:id="rId90"/>
    <p:sldId id="289" r:id="rId91"/>
    <p:sldId id="290" r:id="rId92"/>
    <p:sldId id="291" r:id="rId93"/>
    <p:sldId id="292" r:id="rId94"/>
    <p:sldId id="293" r:id="rId95"/>
    <p:sldId id="294" r:id="rId96"/>
    <p:sldId id="383" r:id="rId9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92" d="100"/>
          <a:sy n="92" d="100"/>
        </p:scale>
        <p:origin x="-1576" y="-12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01" Type="http://schemas.openxmlformats.org/officeDocument/2006/relationships/viewProps" Target="viewProps.xml"/><Relationship Id="rId102" Type="http://schemas.openxmlformats.org/officeDocument/2006/relationships/theme" Target="theme/theme1.xml"/><Relationship Id="rId10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notesMaster" Target="notesMasters/notesMaster1.xml"/><Relationship Id="rId99" Type="http://schemas.openxmlformats.org/officeDocument/2006/relationships/printerSettings" Target="printerSettings/printerSettings1.bin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00" Type="http://schemas.openxmlformats.org/officeDocument/2006/relationships/presProps" Target="presProps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28B040-4C8F-2841-BC58-3D9692478B65}" type="datetimeFigureOut">
              <a:rPr lang="en-US" smtClean="0"/>
              <a:t>9/8/13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1AFEC7-873E-A945-90BD-0E9D35A96E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5708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3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309907-88F5-49E2-ADD0-B2FD7F56C7AF}" type="slidenum">
              <a:rPr lang="en-US" smtClean="0"/>
              <a:pPr/>
              <a:t>20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309907-88F5-49E2-ADD0-B2FD7F56C7AF}" type="slidenum">
              <a:rPr lang="en-US" smtClean="0"/>
              <a:pPr/>
              <a:t>21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309907-88F5-49E2-ADD0-B2FD7F56C7AF}" type="slidenum">
              <a:rPr lang="en-US" smtClean="0"/>
              <a:pPr/>
              <a:t>22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309907-88F5-49E2-ADD0-B2FD7F56C7AF}" type="slidenum">
              <a:rPr lang="en-US" smtClean="0"/>
              <a:pPr/>
              <a:t>23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309907-88F5-49E2-ADD0-B2FD7F56C7AF}" type="slidenum">
              <a:rPr lang="en-US" smtClean="0"/>
              <a:pPr/>
              <a:t>24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F592DDC-4DD4-4C89-B29A-06E7F097F8CA}" type="slidenum">
              <a:rPr lang="en-US"/>
              <a:pPr/>
              <a:t>69</a:t>
            </a:fld>
            <a:endParaRPr lang="en-US"/>
          </a:p>
        </p:txBody>
      </p:sp>
      <p:sp>
        <p:nvSpPr>
          <p:cNvPr id="1167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2688" y="708025"/>
            <a:ext cx="4537075" cy="3402013"/>
          </a:xfrm>
          <a:ln/>
        </p:spPr>
      </p:sp>
      <p:sp>
        <p:nvSpPr>
          <p:cNvPr id="1167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1388" y="4322763"/>
            <a:ext cx="5019675" cy="4111625"/>
          </a:xfrm>
        </p:spPr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4207EBF-4B7F-4239-B59D-BC313E54216D}" type="slidenum">
              <a:rPr lang="en-US"/>
              <a:pPr/>
              <a:t>83</a:t>
            </a:fld>
            <a:endParaRPr lang="en-US"/>
          </a:p>
        </p:txBody>
      </p:sp>
      <p:sp>
        <p:nvSpPr>
          <p:cNvPr id="2048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2688" y="708025"/>
            <a:ext cx="4537075" cy="3402013"/>
          </a:xfrm>
          <a:ln/>
        </p:spPr>
      </p:sp>
      <p:sp>
        <p:nvSpPr>
          <p:cNvPr id="2048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1388" y="4322763"/>
            <a:ext cx="5019675" cy="4111625"/>
          </a:xfrm>
        </p:spPr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9DFA18B-A411-4466-B27F-B6BC6E93E479}" type="slidenum">
              <a:rPr lang="en-US"/>
              <a:pPr/>
              <a:t>88</a:t>
            </a:fld>
            <a:endParaRPr lang="en-US"/>
          </a:p>
        </p:txBody>
      </p:sp>
      <p:sp>
        <p:nvSpPr>
          <p:cNvPr id="2078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78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lvl="1"/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6C3D2DD-75C4-40A8-A42C-79185F208207}" type="slidenum">
              <a:rPr lang="en-US"/>
              <a:pPr/>
              <a:t>90</a:t>
            </a:fld>
            <a:endParaRPr lang="en-US"/>
          </a:p>
        </p:txBody>
      </p:sp>
      <p:sp>
        <p:nvSpPr>
          <p:cNvPr id="1832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32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lvl="1"/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04E08F-6089-EC44-9DF5-36A0DE79E31A}" type="datetimeFigureOut">
              <a:rPr lang="en-US" smtClean="0"/>
              <a:t>9/8/13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FF12F3-9363-3847-B9C7-C1477E4ED9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0453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04E08F-6089-EC44-9DF5-36A0DE79E31A}" type="datetimeFigureOut">
              <a:rPr lang="en-US" smtClean="0"/>
              <a:t>9/8/13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FF12F3-9363-3847-B9C7-C1477E4ED9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7660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04E08F-6089-EC44-9DF5-36A0DE79E31A}" type="datetimeFigureOut">
              <a:rPr lang="en-US" smtClean="0"/>
              <a:t>9/8/13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FF12F3-9363-3847-B9C7-C1477E4ED9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4215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04E08F-6089-EC44-9DF5-36A0DE79E31A}" type="datetimeFigureOut">
              <a:rPr lang="en-US" smtClean="0"/>
              <a:t>9/8/13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FF12F3-9363-3847-B9C7-C1477E4ED9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1136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04E08F-6089-EC44-9DF5-36A0DE79E31A}" type="datetimeFigureOut">
              <a:rPr lang="en-US" smtClean="0"/>
              <a:t>9/8/13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FF12F3-9363-3847-B9C7-C1477E4ED9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1372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04E08F-6089-EC44-9DF5-36A0DE79E31A}" type="datetimeFigureOut">
              <a:rPr lang="en-US" smtClean="0"/>
              <a:t>9/8/13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FF12F3-9363-3847-B9C7-C1477E4ED9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2325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04E08F-6089-EC44-9DF5-36A0DE79E31A}" type="datetimeFigureOut">
              <a:rPr lang="en-US" smtClean="0"/>
              <a:t>9/8/13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FF12F3-9363-3847-B9C7-C1477E4ED9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8990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04E08F-6089-EC44-9DF5-36A0DE79E31A}" type="datetimeFigureOut">
              <a:rPr lang="en-US" smtClean="0"/>
              <a:t>9/8/13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FF12F3-9363-3847-B9C7-C1477E4ED9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8090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04E08F-6089-EC44-9DF5-36A0DE79E31A}" type="datetimeFigureOut">
              <a:rPr lang="en-US" smtClean="0"/>
              <a:t>9/8/13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FF12F3-9363-3847-B9C7-C1477E4ED9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7360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04E08F-6089-EC44-9DF5-36A0DE79E31A}" type="datetimeFigureOut">
              <a:rPr lang="en-US" smtClean="0"/>
              <a:t>9/8/13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FF12F3-9363-3847-B9C7-C1477E4ED9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5852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04E08F-6089-EC44-9DF5-36A0DE79E31A}" type="datetimeFigureOut">
              <a:rPr lang="en-US" smtClean="0"/>
              <a:t>9/8/13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FF12F3-9363-3847-B9C7-C1477E4ED9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1910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04E08F-6089-EC44-9DF5-36A0DE79E31A}" type="datetimeFigureOut">
              <a:rPr lang="en-US" smtClean="0"/>
              <a:t>9/8/13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FF12F3-9363-3847-B9C7-C1477E4ED9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6015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em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em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.emf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.emf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.emf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.png"/><Relationship Id="rId3" Type="http://schemas.openxmlformats.org/officeDocument/2006/relationships/image" Target="../media/image32.emf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.emf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6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.emf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8.emf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1.png"/><Relationship Id="rId3" Type="http://schemas.openxmlformats.org/officeDocument/2006/relationships/image" Target="../media/image40.pn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2.png"/><Relationship Id="rId3" Type="http://schemas.openxmlformats.org/officeDocument/2006/relationships/image" Target="../media/image40.png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3.png"/><Relationship Id="rId3" Type="http://schemas.openxmlformats.org/officeDocument/2006/relationships/image" Target="../media/image44.pn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gif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The Beast of Bias</a:t>
            </a:r>
            <a:br>
              <a:rPr lang="en-GB" dirty="0" smtClean="0"/>
            </a:br>
            <a:r>
              <a:rPr lang="en-GB" dirty="0" smtClean="0"/>
              <a:t>Data Screening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smtClean="0"/>
              <a:t>Chapter 5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258829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1145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Accuracy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Interpret the output:</a:t>
            </a:r>
          </a:p>
          <a:p>
            <a:pPr lvl="1"/>
            <a:r>
              <a:rPr lang="en-US" dirty="0" smtClean="0"/>
              <a:t>Check for high and low values in minimum and maximum</a:t>
            </a:r>
          </a:p>
          <a:p>
            <a:pPr lvl="1"/>
            <a:r>
              <a:rPr lang="en-US" dirty="0" smtClean="0"/>
              <a:t>(You can also see the missing data).</a:t>
            </a:r>
          </a:p>
          <a:p>
            <a:pPr lvl="1"/>
            <a:r>
              <a:rPr lang="en-US" dirty="0" smtClean="0"/>
              <a:t>Are the standard deviations really high?</a:t>
            </a:r>
          </a:p>
          <a:p>
            <a:pPr lvl="1"/>
            <a:r>
              <a:rPr lang="en-US" dirty="0" smtClean="0"/>
              <a:t>Are the means strange looking?</a:t>
            </a:r>
          </a:p>
          <a:p>
            <a:pPr lvl="1"/>
            <a:r>
              <a:rPr lang="en-US" dirty="0" smtClean="0"/>
              <a:t>This output will also give you a zillion charts – great for examining Likert scale data to see if you have all ceiling or floor effects.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72906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Missing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With the output you already have you can see if you have missing data in the variables.</a:t>
            </a:r>
          </a:p>
          <a:p>
            <a:pPr lvl="1"/>
            <a:r>
              <a:rPr lang="en-US" dirty="0" smtClean="0"/>
              <a:t>Go to the main box that is first shown in the data.</a:t>
            </a:r>
          </a:p>
          <a:p>
            <a:pPr lvl="1"/>
            <a:r>
              <a:rPr lang="en-US" dirty="0" smtClean="0"/>
              <a:t>See the line that says missing?</a:t>
            </a:r>
          </a:p>
          <a:p>
            <a:pPr lvl="1"/>
            <a:r>
              <a:rPr lang="en-US" dirty="0" smtClean="0"/>
              <a:t>Check it out!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49772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Missing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Missing data is an important problem.</a:t>
            </a:r>
          </a:p>
          <a:p>
            <a:r>
              <a:rPr lang="en-US" dirty="0" smtClean="0"/>
              <a:t>First, ask yourself, “why is this data missing?”</a:t>
            </a:r>
          </a:p>
          <a:p>
            <a:pPr lvl="1"/>
            <a:r>
              <a:rPr lang="en-US" dirty="0" smtClean="0"/>
              <a:t>Because you forgot to enter it?</a:t>
            </a:r>
          </a:p>
          <a:p>
            <a:pPr lvl="1"/>
            <a:r>
              <a:rPr lang="en-US" dirty="0" smtClean="0"/>
              <a:t>Because there’s a typo?</a:t>
            </a:r>
          </a:p>
          <a:p>
            <a:pPr lvl="1"/>
            <a:r>
              <a:rPr lang="en-US" dirty="0" smtClean="0"/>
              <a:t>Because people skipped one question?  Or the whole end of the scale?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22363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Missing Data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Two Types of Missing Data:</a:t>
            </a:r>
          </a:p>
          <a:p>
            <a:pPr lvl="1"/>
            <a:r>
              <a:rPr lang="en-US" dirty="0"/>
              <a:t>MCAR – missing completely at random (you want this)</a:t>
            </a:r>
          </a:p>
          <a:p>
            <a:pPr lvl="1"/>
            <a:r>
              <a:rPr lang="en-US" dirty="0"/>
              <a:t>MNAR – missing not at random (eek!)</a:t>
            </a:r>
          </a:p>
          <a:p>
            <a:r>
              <a:rPr lang="en-US" dirty="0" smtClean="0"/>
              <a:t>There are ways to test for the type, but usually you can see it</a:t>
            </a:r>
          </a:p>
          <a:p>
            <a:pPr lvl="1"/>
            <a:r>
              <a:rPr lang="en-US" dirty="0" smtClean="0"/>
              <a:t>Randomly missing data appears all across your dataset.</a:t>
            </a:r>
          </a:p>
          <a:p>
            <a:pPr lvl="1"/>
            <a:r>
              <a:rPr lang="en-US" dirty="0" smtClean="0"/>
              <a:t>If everyone missed question 7 – that’s not random.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19394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Missing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MCAR – probably caused by skipping a question or missing a trial.  </a:t>
            </a:r>
          </a:p>
          <a:p>
            <a:r>
              <a:rPr lang="en-US" dirty="0"/>
              <a:t>MNAR – may be the question that’s causing a problem.  </a:t>
            </a:r>
          </a:p>
          <a:p>
            <a:pPr lvl="1"/>
            <a:r>
              <a:rPr lang="en-US" dirty="0"/>
              <a:t>For instance, what if you surveyed campus about alcohol abuse?  What does it mean if everyone skips the same question?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85915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Missing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much can I have?</a:t>
            </a:r>
          </a:p>
          <a:p>
            <a:pPr lvl="1"/>
            <a:r>
              <a:rPr lang="en-US" dirty="0"/>
              <a:t>Depends on your sample size – in large datasets &lt;5% is ok.</a:t>
            </a:r>
          </a:p>
          <a:p>
            <a:pPr lvl="1"/>
            <a:r>
              <a:rPr lang="en-US" dirty="0"/>
              <a:t>Small samples = you may need to collect more data.</a:t>
            </a:r>
          </a:p>
          <a:p>
            <a:r>
              <a:rPr lang="en-US" dirty="0" smtClean="0"/>
              <a:t>Please note: there is a difference between “missing data” and “did not finish the experiment”.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32525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Missing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How do I check if it’s going to be a big deal?</a:t>
            </a:r>
          </a:p>
          <a:p>
            <a:r>
              <a:rPr lang="en-US" dirty="0"/>
              <a:t>Frequencies – you can see which variables have the missing data.</a:t>
            </a:r>
          </a:p>
          <a:p>
            <a:r>
              <a:rPr lang="en-US" dirty="0"/>
              <a:t>Sample test – you can code people into two groups.  Test the people with missing data against those who don’t have missing data.  </a:t>
            </a:r>
          </a:p>
          <a:p>
            <a:r>
              <a:rPr lang="en-US" dirty="0"/>
              <a:t>Regular analysis – you can also try dropping the people with missing data and see if you get the same results as your regular analysis with the missing data.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8465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Missing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Deleting people / variables</a:t>
            </a:r>
          </a:p>
          <a:p>
            <a:r>
              <a:rPr lang="en-US" dirty="0"/>
              <a:t>You can exclude people “pairwise” or “</a:t>
            </a:r>
            <a:r>
              <a:rPr lang="en-US" dirty="0" err="1"/>
              <a:t>listwise</a:t>
            </a:r>
            <a:r>
              <a:rPr lang="en-US" dirty="0"/>
              <a:t>”</a:t>
            </a:r>
          </a:p>
          <a:p>
            <a:pPr lvl="1"/>
            <a:r>
              <a:rPr lang="en-US" dirty="0"/>
              <a:t>Pairwise – only excludes people when they have missing values for that analysis</a:t>
            </a:r>
          </a:p>
          <a:p>
            <a:pPr lvl="1"/>
            <a:r>
              <a:rPr lang="en-US" dirty="0" err="1"/>
              <a:t>Listwise</a:t>
            </a:r>
            <a:r>
              <a:rPr lang="en-US" dirty="0"/>
              <a:t> – excludes them for all analyses</a:t>
            </a:r>
          </a:p>
          <a:p>
            <a:r>
              <a:rPr lang="en-US" dirty="0"/>
              <a:t>Variables – if it’s just an extraneous variable (like GPA) you can just delete the variable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17056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Missing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if you don’t want to delete people (using special people or can’t get others)?</a:t>
            </a:r>
          </a:p>
          <a:p>
            <a:pPr lvl="1"/>
            <a:r>
              <a:rPr lang="en-US" dirty="0"/>
              <a:t>Several estimation methods to “fill in” missing data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51458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Datasets can be biased in many ways – but here are the important ones:</a:t>
            </a:r>
          </a:p>
          <a:p>
            <a:pPr lvl="1"/>
            <a:r>
              <a:rPr lang="en-US" dirty="0" smtClean="0"/>
              <a:t>Bias in parameter estimates (M)</a:t>
            </a:r>
          </a:p>
          <a:p>
            <a:pPr lvl="1"/>
            <a:r>
              <a:rPr lang="en-US" dirty="0" smtClean="0"/>
              <a:t>Bias in SE, CI</a:t>
            </a:r>
          </a:p>
          <a:p>
            <a:pPr lvl="1"/>
            <a:r>
              <a:rPr lang="en-US" dirty="0" smtClean="0"/>
              <a:t>Bias in test statistic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2970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Missing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Prior knowledge – if there is an obvious value for missing data</a:t>
            </a:r>
          </a:p>
          <a:p>
            <a:pPr lvl="1"/>
            <a:r>
              <a:rPr lang="en-US" dirty="0" smtClean="0"/>
              <a:t>Such as the median income when people don’t list it</a:t>
            </a:r>
          </a:p>
          <a:p>
            <a:pPr lvl="1"/>
            <a:r>
              <a:rPr lang="en-US" dirty="0" smtClean="0"/>
              <a:t>You have been working in the field for a while</a:t>
            </a:r>
          </a:p>
          <a:p>
            <a:pPr lvl="1"/>
            <a:r>
              <a:rPr lang="en-US" dirty="0" smtClean="0"/>
              <a:t>Small number of missing cases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11998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Missing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Mean substitution – fairly popular way to enter missing data</a:t>
            </a:r>
          </a:p>
          <a:p>
            <a:pPr lvl="1"/>
            <a:r>
              <a:rPr lang="en-US" dirty="0" smtClean="0"/>
              <a:t>Conservative – doesn’t change the mean values used to find significant differences</a:t>
            </a:r>
          </a:p>
          <a:p>
            <a:pPr lvl="1"/>
            <a:r>
              <a:rPr lang="en-US" dirty="0" smtClean="0"/>
              <a:t>Does change the variance, which may cause significance tests to change with a lot of missing data</a:t>
            </a:r>
          </a:p>
          <a:p>
            <a:pPr lvl="1"/>
            <a:r>
              <a:rPr lang="en-US" dirty="0" smtClean="0"/>
              <a:t>SPSS will do this substitution with the grand mean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59405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Missing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Regression – uses the data given and estimates the missing values</a:t>
            </a:r>
          </a:p>
          <a:p>
            <a:pPr lvl="1"/>
            <a:r>
              <a:rPr lang="en-US" dirty="0" smtClean="0"/>
              <a:t>This analysis is becoming more popular since a computer will do it for you.</a:t>
            </a:r>
          </a:p>
          <a:p>
            <a:pPr lvl="1"/>
            <a:r>
              <a:rPr lang="en-US" dirty="0" smtClean="0"/>
              <a:t>More theoretically driven than mean substitution</a:t>
            </a:r>
          </a:p>
          <a:p>
            <a:pPr lvl="1"/>
            <a:r>
              <a:rPr lang="en-US" dirty="0" smtClean="0"/>
              <a:t>Reduces variance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94679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Missing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Expected maximization – now considered the best at replacing missing data</a:t>
            </a:r>
          </a:p>
          <a:p>
            <a:pPr lvl="1"/>
            <a:r>
              <a:rPr lang="en-US" dirty="0" smtClean="0"/>
              <a:t>Creates an expected values set for each missing point</a:t>
            </a:r>
          </a:p>
          <a:p>
            <a:pPr lvl="1"/>
            <a:r>
              <a:rPr lang="en-US" dirty="0" smtClean="0"/>
              <a:t>Using matrix algebra, the program estimates the probably of each value and picks the highest one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15323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Missing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Multiple Imputation – for dichotomous variables, uses log regression similar to regular regression to predict which category a case should go into</a:t>
            </a:r>
          </a:p>
        </p:txBody>
      </p:sp>
    </p:spTree>
    <p:extLst>
      <p:ext uri="{BB962C8B-B14F-4D97-AF65-F5344CB8AC3E}">
        <p14:creationId xmlns:p14="http://schemas.microsoft.com/office/powerpoint/2010/main" val="5993609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Missing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 NOT mean replace categorical variables </a:t>
            </a:r>
          </a:p>
          <a:p>
            <a:pPr lvl="1"/>
            <a:r>
              <a:rPr lang="en-US" dirty="0"/>
              <a:t>You can’t be 1.5 gender.</a:t>
            </a:r>
          </a:p>
          <a:p>
            <a:pPr lvl="1"/>
            <a:r>
              <a:rPr lang="en-US" dirty="0"/>
              <a:t>So, either leave them out OR pairwise eliminate them (aka eliminate only for the analysis they are used in).</a:t>
            </a:r>
          </a:p>
          <a:p>
            <a:r>
              <a:rPr lang="en-US" dirty="0"/>
              <a:t>Continuous variables – mean replace, linear trend, etc. </a:t>
            </a:r>
          </a:p>
          <a:p>
            <a:pPr lvl="1"/>
            <a:r>
              <a:rPr lang="en-US" dirty="0"/>
              <a:t>Or leave them out.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4151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4400" y="1244600"/>
            <a:ext cx="4762500" cy="436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2967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100" y="1003300"/>
            <a:ext cx="7785100" cy="485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3995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825500"/>
            <a:ext cx="7759700" cy="520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5840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Outliers can Bias a Parameter Estimate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1484784"/>
            <a:ext cx="8172450" cy="478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9570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Screening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So, I’ve got all this data…what now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/>
              <a:t>Please note this is going to deviate from the book a bit and is based on </a:t>
            </a:r>
            <a:r>
              <a:rPr lang="en-US" dirty="0" err="1" smtClean="0"/>
              <a:t>Tabachnick</a:t>
            </a:r>
            <a:r>
              <a:rPr lang="en-US" dirty="0" smtClean="0"/>
              <a:t> &amp; </a:t>
            </a:r>
            <a:r>
              <a:rPr lang="en-US" dirty="0" err="1" smtClean="0"/>
              <a:t>Fidell’s</a:t>
            </a:r>
            <a:r>
              <a:rPr lang="en-US" dirty="0" smtClean="0"/>
              <a:t> data screening chapter</a:t>
            </a:r>
          </a:p>
          <a:p>
            <a:pPr lvl="2"/>
            <a:r>
              <a:rPr lang="en-US" dirty="0" smtClean="0"/>
              <a:t>Which is fantastic but terribly technical and can cure insomnia.</a:t>
            </a:r>
          </a:p>
          <a:p>
            <a:pPr lvl="2"/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0633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1" y="274638"/>
            <a:ext cx="7245423" cy="1642194"/>
          </a:xfrm>
        </p:spPr>
        <p:txBody>
          <a:bodyPr/>
          <a:lstStyle/>
          <a:p>
            <a:r>
              <a:rPr lang="en-US" dirty="0" smtClean="0"/>
              <a:t>…and the Error associated with that Estimate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5736" y="1988840"/>
            <a:ext cx="5461000" cy="467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6629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Outlier – case with extreme value on one variable or multiple variables</a:t>
            </a:r>
          </a:p>
          <a:p>
            <a:r>
              <a:rPr lang="en-US" dirty="0"/>
              <a:t>Why?</a:t>
            </a:r>
          </a:p>
          <a:p>
            <a:pPr lvl="1"/>
            <a:r>
              <a:rPr lang="en-US" dirty="0"/>
              <a:t>Data input error</a:t>
            </a:r>
          </a:p>
          <a:p>
            <a:pPr lvl="1"/>
            <a:r>
              <a:rPr lang="en-US" dirty="0"/>
              <a:t>Missing values as “9999”</a:t>
            </a:r>
          </a:p>
          <a:p>
            <a:pPr lvl="1"/>
            <a:r>
              <a:rPr lang="en-US" dirty="0"/>
              <a:t>Not a population you meant to sample</a:t>
            </a:r>
          </a:p>
          <a:p>
            <a:pPr lvl="1"/>
            <a:r>
              <a:rPr lang="en-US" dirty="0"/>
              <a:t>From the population but has really long tails and </a:t>
            </a:r>
            <a:r>
              <a:rPr lang="en-US" dirty="0" smtClean="0"/>
              <a:t>very </a:t>
            </a:r>
            <a:r>
              <a:rPr lang="en-US" dirty="0"/>
              <a:t>extreme values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22735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Outliers – Two Types</a:t>
            </a:r>
          </a:p>
          <a:p>
            <a:r>
              <a:rPr lang="en-US" dirty="0" smtClean="0"/>
              <a:t>Univariate – for basic univariate statistics</a:t>
            </a:r>
          </a:p>
          <a:p>
            <a:pPr lvl="1"/>
            <a:r>
              <a:rPr lang="en-US" dirty="0" smtClean="0"/>
              <a:t>Use these when you have ONE DV or Y variable.  </a:t>
            </a:r>
            <a:endParaRPr lang="en-US" dirty="0"/>
          </a:p>
          <a:p>
            <a:r>
              <a:rPr lang="en-US" dirty="0" smtClean="0"/>
              <a:t>Multivariate – for some univariate statistics and all multivariate statistics</a:t>
            </a:r>
          </a:p>
          <a:p>
            <a:pPr lvl="1"/>
            <a:r>
              <a:rPr lang="en-US" dirty="0" smtClean="0"/>
              <a:t>Use these when you have multiple continuous variables or lots of DVs.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22466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Univariate</a:t>
            </a:r>
          </a:p>
          <a:p>
            <a:r>
              <a:rPr lang="en-US" dirty="0" smtClean="0"/>
              <a:t>In a normal z-distribution anyone who has a z-score of +/- 3 is less than 2% of the population.</a:t>
            </a:r>
          </a:p>
          <a:p>
            <a:r>
              <a:rPr lang="en-US" dirty="0" smtClean="0"/>
              <a:t>Therefore, we want to eliminate people who’s scores are SO far away from the mean that they are very strange.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48837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Univariate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4026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2085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Univariate</a:t>
            </a:r>
          </a:p>
          <a:p>
            <a:r>
              <a:rPr lang="en-US" dirty="0" smtClean="0"/>
              <a:t>Now you can scroll through and find all the |3| scores</a:t>
            </a:r>
          </a:p>
          <a:p>
            <a:r>
              <a:rPr lang="en-US" dirty="0" smtClean="0"/>
              <a:t>OR</a:t>
            </a:r>
          </a:p>
          <a:p>
            <a:pPr lvl="1"/>
            <a:r>
              <a:rPr lang="en-US" dirty="0" smtClean="0"/>
              <a:t>Rerun your frequency analysis on the Z-scored data.</a:t>
            </a:r>
          </a:p>
          <a:p>
            <a:pPr lvl="1"/>
            <a:r>
              <a:rPr lang="en-US" dirty="0" smtClean="0"/>
              <a:t>Now you can see which variables have a min/max of |3|, which will tell you which ones to look at.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69558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Spotting outliers With Graphs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1916832"/>
            <a:ext cx="7102105" cy="3955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7349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118346"/>
            <a:ext cx="6984776" cy="6310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04337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Multivariate</a:t>
            </a:r>
          </a:p>
          <a:p>
            <a:r>
              <a:rPr lang="en-US" dirty="0" smtClean="0"/>
              <a:t>Now we need some way to measure distance from the mean (because Z-scores are the distance from the mean), but the mean of means (or all the means at once!)</a:t>
            </a:r>
          </a:p>
          <a:p>
            <a:r>
              <a:rPr lang="en-US" dirty="0" smtClean="0"/>
              <a:t>Mahalanobis distance</a:t>
            </a:r>
          </a:p>
          <a:p>
            <a:pPr lvl="1"/>
            <a:r>
              <a:rPr lang="en-US" dirty="0" smtClean="0"/>
              <a:t>Creates a distance from the centroid (mean of means)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02785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screening – important to check for errors, </a:t>
            </a:r>
            <a:r>
              <a:rPr lang="en-US" dirty="0" smtClean="0"/>
              <a:t>outliers, </a:t>
            </a:r>
            <a:r>
              <a:rPr lang="en-US" dirty="0"/>
              <a:t>and </a:t>
            </a:r>
            <a:r>
              <a:rPr lang="en-US" dirty="0" smtClean="0"/>
              <a:t>assumptions.</a:t>
            </a:r>
            <a:endParaRPr lang="en-US" dirty="0"/>
          </a:p>
          <a:p>
            <a:r>
              <a:rPr lang="en-US" dirty="0"/>
              <a:t>What’s the most important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/>
              <a:t>Always check for errors, outliers, missing data.</a:t>
            </a:r>
            <a:endParaRPr lang="en-US" dirty="0"/>
          </a:p>
          <a:p>
            <a:pPr lvl="1"/>
            <a:r>
              <a:rPr lang="en-US" dirty="0" smtClean="0"/>
              <a:t>For assumptions, it depends </a:t>
            </a:r>
            <a:r>
              <a:rPr lang="en-US" dirty="0"/>
              <a:t>on the type of test because they have different assumptions.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642590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Multivariate</a:t>
            </a:r>
          </a:p>
          <a:p>
            <a:r>
              <a:rPr lang="en-US" dirty="0" smtClean="0"/>
              <a:t>Centroid is created by plotting the 3D picture of the means of all the means and measuring the distance</a:t>
            </a:r>
          </a:p>
          <a:p>
            <a:pPr lvl="1"/>
            <a:r>
              <a:rPr lang="en-US" dirty="0" smtClean="0"/>
              <a:t>Similar to Euclidean distance</a:t>
            </a:r>
          </a:p>
          <a:p>
            <a:r>
              <a:rPr lang="en-US" dirty="0" smtClean="0"/>
              <a:t>No set cut off rule </a:t>
            </a:r>
            <a:r>
              <a:rPr lang="en-US" dirty="0" smtClean="0">
                <a:sym typeface="Wingdings"/>
              </a:rPr>
              <a:t></a:t>
            </a:r>
          </a:p>
          <a:p>
            <a:pPr lvl="1"/>
            <a:r>
              <a:rPr lang="en-US" dirty="0" smtClean="0">
                <a:sym typeface="Wingdings"/>
              </a:rPr>
              <a:t>Use a chi-square table.</a:t>
            </a:r>
          </a:p>
          <a:p>
            <a:pPr lvl="1"/>
            <a:r>
              <a:rPr lang="en-US" dirty="0" smtClean="0">
                <a:sym typeface="Wingdings"/>
              </a:rPr>
              <a:t>DF = # of variables (DVs, variables that you used to calculate Mahalanobis)</a:t>
            </a:r>
          </a:p>
          <a:p>
            <a:pPr lvl="1"/>
            <a:r>
              <a:rPr lang="en-US" dirty="0" smtClean="0">
                <a:sym typeface="Wingdings"/>
              </a:rPr>
              <a:t>Use p&lt;.001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808196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following steps will actually give you many of the “it depends” output.</a:t>
            </a:r>
          </a:p>
          <a:p>
            <a:r>
              <a:rPr lang="en-US" dirty="0" smtClean="0"/>
              <a:t>You will only check them AFTER you decide what to do about outliers.</a:t>
            </a:r>
          </a:p>
          <a:p>
            <a:r>
              <a:rPr lang="en-US" dirty="0" smtClean="0"/>
              <a:t>So you may have to run this twice.</a:t>
            </a:r>
          </a:p>
          <a:p>
            <a:pPr lvl="1"/>
            <a:r>
              <a:rPr lang="en-US" dirty="0" smtClean="0"/>
              <a:t>Don’t delete outliers twice!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313603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2413000"/>
            <a:ext cx="5168900" cy="20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00190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" y="0"/>
            <a:ext cx="88811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29139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59756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2232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05307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97935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Go to the Mahalanobis variable (last new variable on the right)</a:t>
            </a:r>
          </a:p>
          <a:p>
            <a:r>
              <a:rPr lang="en-US" dirty="0" smtClean="0"/>
              <a:t>Right click on the column</a:t>
            </a:r>
          </a:p>
          <a:p>
            <a:r>
              <a:rPr lang="en-US" dirty="0" smtClean="0"/>
              <a:t>Sort DESCENDING</a:t>
            </a:r>
          </a:p>
          <a:p>
            <a:r>
              <a:rPr lang="en-US" dirty="0" smtClean="0"/>
              <a:t>Look for scores that are past your cut off score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466433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 do I delete them?</a:t>
            </a:r>
          </a:p>
          <a:p>
            <a:r>
              <a:rPr lang="en-US" dirty="0" smtClean="0"/>
              <a:t>Yes: they are far away from the middle!</a:t>
            </a:r>
          </a:p>
          <a:p>
            <a:r>
              <a:rPr lang="en-US" dirty="0" smtClean="0"/>
              <a:t>No: they may not affect your analysis!</a:t>
            </a:r>
          </a:p>
          <a:p>
            <a:r>
              <a:rPr lang="en-US" dirty="0" smtClean="0"/>
              <a:t>It depends: I need the sample size!</a:t>
            </a:r>
          </a:p>
          <a:p>
            <a:r>
              <a:rPr lang="en-US" dirty="0" smtClean="0"/>
              <a:t>SO?!</a:t>
            </a:r>
          </a:p>
          <a:p>
            <a:pPr lvl="1"/>
            <a:r>
              <a:rPr lang="en-US" dirty="0" smtClean="0"/>
              <a:t>Try it with and without them.  See what happens.  FISH!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10258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List – In Order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Accuracy</a:t>
            </a:r>
          </a:p>
          <a:p>
            <a:r>
              <a:rPr lang="en-US" dirty="0" smtClean="0"/>
              <a:t>Missing Data</a:t>
            </a:r>
          </a:p>
          <a:p>
            <a:r>
              <a:rPr lang="en-US" dirty="0" smtClean="0"/>
              <a:t>Outliers</a:t>
            </a:r>
          </a:p>
          <a:p>
            <a:r>
              <a:rPr lang="en-US" dirty="0" smtClean="0"/>
              <a:t>It Depends (we’ll come back to these):</a:t>
            </a:r>
          </a:p>
          <a:p>
            <a:pPr lvl="1"/>
            <a:r>
              <a:rPr lang="en-US" dirty="0" smtClean="0"/>
              <a:t>Correlations/</a:t>
            </a:r>
            <a:r>
              <a:rPr lang="en-US" dirty="0" err="1" smtClean="0"/>
              <a:t>Multicollinearity</a:t>
            </a:r>
            <a:endParaRPr lang="en-US" dirty="0" smtClean="0"/>
          </a:p>
          <a:p>
            <a:pPr lvl="1"/>
            <a:r>
              <a:rPr lang="en-US" dirty="0" smtClean="0"/>
              <a:t>Normality</a:t>
            </a:r>
          </a:p>
          <a:p>
            <a:pPr lvl="1"/>
            <a:r>
              <a:rPr lang="en-US" dirty="0" smtClean="0"/>
              <a:t>Linearity </a:t>
            </a:r>
          </a:p>
          <a:p>
            <a:pPr lvl="1"/>
            <a:r>
              <a:rPr lang="en-US" dirty="0" smtClean="0"/>
              <a:t>Homogeneity</a:t>
            </a:r>
          </a:p>
          <a:p>
            <a:pPr lvl="1"/>
            <a:r>
              <a:rPr lang="en-US" dirty="0" smtClean="0"/>
              <a:t>Homoscedasticity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06916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Reducing Bias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Trim the data:</a:t>
            </a:r>
          </a:p>
          <a:p>
            <a:pPr lvl="1"/>
            <a:r>
              <a:rPr lang="en-US" sz="2400" dirty="0" smtClean="0"/>
              <a:t>Delete a certain amount of scores from the extremes</a:t>
            </a:r>
            <a:r>
              <a:rPr lang="en-US" dirty="0" smtClean="0"/>
              <a:t>.</a:t>
            </a:r>
          </a:p>
          <a:p>
            <a:r>
              <a:rPr lang="en-US" sz="2800" dirty="0" err="1" smtClean="0"/>
              <a:t>Windsorizing</a:t>
            </a:r>
            <a:r>
              <a:rPr lang="en-US" sz="2800" dirty="0" smtClean="0"/>
              <a:t>:</a:t>
            </a:r>
          </a:p>
          <a:p>
            <a:pPr lvl="1"/>
            <a:r>
              <a:rPr lang="en-US" sz="2400" dirty="0" smtClean="0"/>
              <a:t>Substitute outliers with the highest value that isn’t an outlier</a:t>
            </a:r>
          </a:p>
          <a:p>
            <a:r>
              <a:rPr lang="en-US" sz="2800" dirty="0" err="1" smtClean="0"/>
              <a:t>Analyse</a:t>
            </a:r>
            <a:r>
              <a:rPr lang="en-US" sz="2800" dirty="0" smtClean="0"/>
              <a:t> with Robust Methods:</a:t>
            </a:r>
          </a:p>
          <a:p>
            <a:pPr lvl="1"/>
            <a:r>
              <a:rPr lang="en-US" sz="2400" dirty="0" smtClean="0"/>
              <a:t>Bootstrapping</a:t>
            </a:r>
          </a:p>
          <a:p>
            <a:r>
              <a:rPr lang="en-US" sz="2800" dirty="0" smtClean="0"/>
              <a:t>Transform the data:</a:t>
            </a:r>
          </a:p>
          <a:p>
            <a:pPr lvl="1"/>
            <a:r>
              <a:rPr lang="en-US" sz="2400" dirty="0" smtClean="0"/>
              <a:t>By applying a mathematical function to scores.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597343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Assumptions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Parametric tests based on the normal distribution assume:</a:t>
            </a:r>
          </a:p>
          <a:p>
            <a:pPr lvl="1"/>
            <a:r>
              <a:rPr lang="en-GB" dirty="0" err="1" smtClean="0"/>
              <a:t>Additivity</a:t>
            </a:r>
            <a:r>
              <a:rPr lang="en-GB" dirty="0" smtClean="0"/>
              <a:t> and linearity</a:t>
            </a:r>
          </a:p>
          <a:p>
            <a:pPr lvl="1"/>
            <a:r>
              <a:rPr lang="en-GB" dirty="0" smtClean="0"/>
              <a:t>Normality something or other</a:t>
            </a:r>
          </a:p>
          <a:p>
            <a:pPr lvl="1"/>
            <a:r>
              <a:rPr lang="en-GB" dirty="0" smtClean="0"/>
              <a:t>Homogeneity of Variance</a:t>
            </a:r>
          </a:p>
          <a:p>
            <a:pPr lvl="1"/>
            <a:r>
              <a:rPr lang="en-GB" dirty="0" smtClean="0"/>
              <a:t>Independence</a:t>
            </a:r>
            <a:endParaRPr lang="en-GB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660232" y="3645024"/>
            <a:ext cx="2933700" cy="2571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14226017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Additivity</a:t>
            </a:r>
            <a:r>
              <a:rPr lang="en-US" dirty="0" smtClean="0"/>
              <a:t> and Linearity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outcome variable is, in reality, linearly related to any predictors.</a:t>
            </a:r>
          </a:p>
          <a:p>
            <a:r>
              <a:rPr lang="en-US" dirty="0" smtClean="0"/>
              <a:t>If you have several predictors then their combined effect is best described by adding their effects together.</a:t>
            </a:r>
          </a:p>
          <a:p>
            <a:r>
              <a:rPr lang="en-US" dirty="0" smtClean="0"/>
              <a:t>If this assumption is not met then your model is invalid.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416488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Additivity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One problem with </a:t>
            </a:r>
            <a:r>
              <a:rPr lang="en-US" dirty="0" err="1" smtClean="0"/>
              <a:t>additivity</a:t>
            </a:r>
            <a:r>
              <a:rPr lang="en-US" dirty="0" smtClean="0"/>
              <a:t> = </a:t>
            </a:r>
            <a:r>
              <a:rPr lang="en-US" dirty="0" err="1" smtClean="0"/>
              <a:t>multicolllinearity</a:t>
            </a:r>
            <a:r>
              <a:rPr lang="en-US" dirty="0" smtClean="0"/>
              <a:t>/</a:t>
            </a:r>
            <a:r>
              <a:rPr lang="en-US" dirty="0" err="1" smtClean="0"/>
              <a:t>singularlity</a:t>
            </a:r>
            <a:endParaRPr lang="en-US" dirty="0" smtClean="0"/>
          </a:p>
          <a:p>
            <a:pPr lvl="1"/>
            <a:r>
              <a:rPr lang="en-US" dirty="0" smtClean="0"/>
              <a:t>The idea that variables are too correlated to be used together, as they do not both </a:t>
            </a:r>
            <a:r>
              <a:rPr lang="en-US" i="1" dirty="0" smtClean="0"/>
              <a:t>add</a:t>
            </a:r>
            <a:r>
              <a:rPr lang="en-US" dirty="0" smtClean="0"/>
              <a:t> something to the model.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380580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Correlation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This analysis will only be necessary if you have multiple continuous variables</a:t>
            </a:r>
          </a:p>
          <a:p>
            <a:r>
              <a:rPr lang="en-US" dirty="0" smtClean="0"/>
              <a:t>Regression, multivariate statistics, repeated measures, etc.</a:t>
            </a:r>
          </a:p>
          <a:p>
            <a:r>
              <a:rPr lang="en-US" dirty="0" smtClean="0"/>
              <a:t>You want to make sure that your variables aren’t so correlated the math explodes.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138518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Correlation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Multicollinearity</a:t>
            </a:r>
            <a:r>
              <a:rPr lang="en-US" dirty="0" smtClean="0"/>
              <a:t> = r &gt; .90</a:t>
            </a:r>
          </a:p>
          <a:p>
            <a:r>
              <a:rPr lang="en-US" dirty="0" smtClean="0"/>
              <a:t>Singularity = r &gt; .95</a:t>
            </a:r>
          </a:p>
          <a:p>
            <a:r>
              <a:rPr lang="en-US" dirty="0" smtClean="0"/>
              <a:t>SPSS will give you a “matrix is singular” error when you have variables that are too highly correlated</a:t>
            </a:r>
          </a:p>
          <a:p>
            <a:r>
              <a:rPr lang="en-US" dirty="0" smtClean="0"/>
              <a:t>Or “hessian matrix not definite”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187209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Correlation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Run a bivariate correlation on all the variables </a:t>
            </a:r>
          </a:p>
          <a:p>
            <a:r>
              <a:rPr lang="en-US" dirty="0" smtClean="0"/>
              <a:t>Look at the scores, see if they are too high</a:t>
            </a:r>
          </a:p>
          <a:p>
            <a:r>
              <a:rPr lang="en-US" dirty="0" smtClean="0"/>
              <a:t>If so:</a:t>
            </a:r>
          </a:p>
          <a:p>
            <a:pPr lvl="1"/>
            <a:r>
              <a:rPr lang="en-US" dirty="0" smtClean="0"/>
              <a:t>Combine them (average, total)</a:t>
            </a:r>
          </a:p>
          <a:p>
            <a:pPr lvl="1"/>
            <a:r>
              <a:rPr lang="en-US" dirty="0" smtClean="0"/>
              <a:t>Use one of them</a:t>
            </a:r>
          </a:p>
          <a:p>
            <a:r>
              <a:rPr lang="en-US" dirty="0" smtClean="0"/>
              <a:t>Basically, you do not want to use the same variable twice </a:t>
            </a:r>
            <a:r>
              <a:rPr lang="en-US" dirty="0" smtClean="0">
                <a:sym typeface="Wingdings"/>
              </a:rPr>
              <a:t> reduces power and interpretability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752012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54808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39784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Assumption that the relationship between variables is linear (and not curved).</a:t>
            </a:r>
          </a:p>
          <a:p>
            <a:r>
              <a:rPr lang="en-US" dirty="0" smtClean="0"/>
              <a:t>Most parametric statistics have this assumption (ANOVAs, Regression, etc.).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12022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List – In Order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Why this order?</a:t>
            </a:r>
          </a:p>
          <a:p>
            <a:pPr lvl="1"/>
            <a:r>
              <a:rPr lang="en-US" dirty="0" smtClean="0"/>
              <a:t>Because if you fix something (accuracy)</a:t>
            </a:r>
          </a:p>
          <a:p>
            <a:pPr lvl="1"/>
            <a:r>
              <a:rPr lang="en-US" dirty="0" smtClean="0"/>
              <a:t>Or replace missing data</a:t>
            </a:r>
          </a:p>
          <a:p>
            <a:pPr lvl="1"/>
            <a:r>
              <a:rPr lang="en-US" dirty="0" smtClean="0"/>
              <a:t>Or take out outliers</a:t>
            </a:r>
          </a:p>
          <a:p>
            <a:pPr lvl="1"/>
            <a:r>
              <a:rPr lang="en-US" dirty="0" smtClean="0"/>
              <a:t>ALL THE REST OF THE ANALYSES CHANGE.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521740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Univariate</a:t>
            </a:r>
          </a:p>
          <a:p>
            <a:r>
              <a:rPr lang="en-US" dirty="0" smtClean="0"/>
              <a:t>You can create bivariate scatter plots and make sure you don’t see curved lines or rainbows.</a:t>
            </a:r>
          </a:p>
          <a:p>
            <a:pPr lvl="1"/>
            <a:r>
              <a:rPr lang="en-US" dirty="0" smtClean="0"/>
              <a:t>Matrix scatterplots to the rescue!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219579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Multivariate – all the combinations of the variables are linear (especially important for multiple regression and MANOVA)</a:t>
            </a:r>
          </a:p>
          <a:p>
            <a:r>
              <a:rPr lang="en-US" dirty="0" smtClean="0"/>
              <a:t>Use the output from your fake regression for Mahalanobis.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529747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ChangeAspect="1"/>
          </p:cNvPicPr>
          <p:nvPr/>
        </p:nvPicPr>
        <p:blipFill>
          <a:blip r:embed="rId2"/>
          <a:srcRect t="6003" b="6003"/>
          <a:stretch>
            <a:fillRect/>
          </a:stretch>
        </p:blipFill>
        <p:spPr>
          <a:xfrm>
            <a:off x="457200" y="0"/>
            <a:ext cx="11139258" cy="6126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45537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664869" y="1428736"/>
            <a:ext cx="4479131" cy="3586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The P-P Plot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57224" y="1428736"/>
            <a:ext cx="4500594" cy="36031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2143108" y="5000636"/>
            <a:ext cx="233429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cap="none" spc="0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Normal</a:t>
            </a:r>
            <a:endParaRPr lang="en-US" sz="5400" b="1" cap="none" spc="0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083343" y="5000636"/>
            <a:ext cx="4060657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cap="none" spc="0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Not Normal</a:t>
            </a:r>
            <a:endParaRPr lang="en-US" sz="5400" b="1" cap="none" spc="0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448112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Normally Distributed Something or Other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normal distribution is relevant to:</a:t>
            </a:r>
          </a:p>
          <a:p>
            <a:pPr lvl="1"/>
            <a:r>
              <a:rPr lang="en-US" dirty="0" smtClean="0"/>
              <a:t>Parameters</a:t>
            </a:r>
          </a:p>
          <a:p>
            <a:pPr lvl="1"/>
            <a:r>
              <a:rPr lang="en-US" dirty="0" smtClean="0"/>
              <a:t>Confidence intervals around a parameter</a:t>
            </a:r>
          </a:p>
          <a:p>
            <a:pPr lvl="1"/>
            <a:r>
              <a:rPr lang="en-US" dirty="0" smtClean="0"/>
              <a:t>Null hypothesis significance testing</a:t>
            </a:r>
          </a:p>
          <a:p>
            <a:r>
              <a:rPr lang="en-US" dirty="0" smtClean="0"/>
              <a:t>This assumption </a:t>
            </a:r>
            <a:r>
              <a:rPr lang="en-US" dirty="0"/>
              <a:t>t</a:t>
            </a:r>
            <a:r>
              <a:rPr lang="en-US" dirty="0" smtClean="0"/>
              <a:t>ends to get incorrectly translated as ‘your data need to be normally distributed’.</a:t>
            </a:r>
          </a:p>
        </p:txBody>
      </p:sp>
    </p:spTree>
    <p:extLst>
      <p:ext uri="{BB962C8B-B14F-4D97-AF65-F5344CB8AC3E}">
        <p14:creationId xmlns:p14="http://schemas.microsoft.com/office/powerpoint/2010/main" val="36259974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Normally Distributed Something or Other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Parameters – we assume the </a:t>
            </a:r>
            <a:r>
              <a:rPr lang="en-US" i="1" dirty="0" smtClean="0"/>
              <a:t>sampling distribution</a:t>
            </a:r>
            <a:r>
              <a:rPr lang="en-US" dirty="0" smtClean="0"/>
              <a:t> is normal, so if our sample is not … then our estimates (and their errors) of the parameters is not correct.</a:t>
            </a:r>
          </a:p>
          <a:p>
            <a:r>
              <a:rPr lang="en-US" dirty="0" smtClean="0"/>
              <a:t>CIs – same problem – since they are based on our sample.</a:t>
            </a:r>
          </a:p>
          <a:p>
            <a:r>
              <a:rPr lang="en-US" dirty="0" smtClean="0"/>
              <a:t>NHST – if the sampling distribution is not normal, then our test will be biased.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366663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When does the Assumption of Normality Matter?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In small samples.</a:t>
            </a:r>
          </a:p>
          <a:p>
            <a:pPr lvl="1"/>
            <a:r>
              <a:rPr lang="en-US" dirty="0" smtClean="0"/>
              <a:t> The central limit theorem allows us to forget about this assumption in larger samples.</a:t>
            </a:r>
          </a:p>
          <a:p>
            <a:r>
              <a:rPr lang="en-US" dirty="0" smtClean="0"/>
              <a:t>In practical terms, as long as your sample is fairly large, outliers are a much more pressing concern than normality.</a:t>
            </a:r>
          </a:p>
        </p:txBody>
      </p:sp>
    </p:spTree>
    <p:extLst>
      <p:ext uri="{BB962C8B-B14F-4D97-AF65-F5344CB8AC3E}">
        <p14:creationId xmlns:p14="http://schemas.microsoft.com/office/powerpoint/2010/main" val="232209798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Normality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See page 171 for a fantastic graph about why large samples are awesome</a:t>
            </a:r>
          </a:p>
          <a:p>
            <a:pPr lvl="1"/>
            <a:r>
              <a:rPr lang="en-US" dirty="0" smtClean="0"/>
              <a:t>Remember the magic number is N = 30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14796696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Normality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Nonparametric statistics (chi-square, log regression) do NOT require this assumption, so you don’t have to check.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165457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5" name="Rectangle 3"/>
          <p:cNvSpPr>
            <a:spLocks noGrp="1" noChangeArrowheads="1"/>
          </p:cNvSpPr>
          <p:nvPr>
            <p:ph type="title"/>
          </p:nvPr>
        </p:nvSpPr>
        <p:spPr>
          <a:xfrm>
            <a:off x="1714500" y="228600"/>
            <a:ext cx="6667500" cy="762000"/>
          </a:xfrm>
        </p:spPr>
        <p:txBody>
          <a:bodyPr/>
          <a:lstStyle/>
          <a:p>
            <a:r>
              <a:rPr lang="en-GB" dirty="0" smtClean="0"/>
              <a:t>Spotting </a:t>
            </a:r>
            <a:r>
              <a:rPr lang="en-GB" dirty="0"/>
              <a:t>Normality</a:t>
            </a:r>
          </a:p>
        </p:txBody>
      </p:sp>
      <p:sp>
        <p:nvSpPr>
          <p:cNvPr id="115714" name="Rectangle 2"/>
          <p:cNvSpPr>
            <a:spLocks noGrp="1" noChangeArrowheads="1"/>
          </p:cNvSpPr>
          <p:nvPr>
            <p:ph idx="1"/>
          </p:nvPr>
        </p:nvSpPr>
        <p:spPr>
          <a:xfrm>
            <a:off x="1498600" y="1200150"/>
            <a:ext cx="7035800" cy="4768850"/>
          </a:xfrm>
        </p:spPr>
        <p:txBody>
          <a:bodyPr>
            <a:normAutofit fontScale="62500" lnSpcReduction="20000"/>
          </a:bodyPr>
          <a:lstStyle/>
          <a:p>
            <a:pPr>
              <a:spcBef>
                <a:spcPct val="30000"/>
              </a:spcBef>
              <a:spcAft>
                <a:spcPct val="30000"/>
              </a:spcAft>
            </a:pPr>
            <a:r>
              <a:rPr lang="en-GB" sz="2800" dirty="0" smtClean="0"/>
              <a:t>We don’t have access to the sampling distribution so we usually test the observed data</a:t>
            </a:r>
          </a:p>
          <a:p>
            <a:pPr>
              <a:spcBef>
                <a:spcPct val="30000"/>
              </a:spcBef>
              <a:spcAft>
                <a:spcPct val="30000"/>
              </a:spcAft>
            </a:pPr>
            <a:r>
              <a:rPr lang="en-GB" sz="2800" dirty="0" smtClean="0"/>
              <a:t>Central Limit Theorem</a:t>
            </a:r>
          </a:p>
          <a:p>
            <a:pPr lvl="1">
              <a:spcBef>
                <a:spcPct val="30000"/>
              </a:spcBef>
              <a:spcAft>
                <a:spcPct val="30000"/>
              </a:spcAft>
            </a:pPr>
            <a:r>
              <a:rPr lang="en-GB" sz="2400" dirty="0" smtClean="0"/>
              <a:t>If </a:t>
            </a:r>
            <a:r>
              <a:rPr lang="en-GB" sz="2400" i="1" dirty="0" smtClean="0"/>
              <a:t>N </a:t>
            </a:r>
            <a:r>
              <a:rPr lang="en-GB" sz="2400" dirty="0" smtClean="0"/>
              <a:t>&gt; 30, the sampling distribution is normal anyway</a:t>
            </a:r>
          </a:p>
          <a:p>
            <a:pPr>
              <a:spcBef>
                <a:spcPct val="30000"/>
              </a:spcBef>
              <a:spcAft>
                <a:spcPct val="30000"/>
              </a:spcAft>
            </a:pPr>
            <a:r>
              <a:rPr lang="en-GB" sz="2800" dirty="0" smtClean="0"/>
              <a:t>Graphical displays</a:t>
            </a:r>
          </a:p>
          <a:p>
            <a:pPr lvl="1">
              <a:spcBef>
                <a:spcPct val="30000"/>
              </a:spcBef>
              <a:spcAft>
                <a:spcPct val="30000"/>
              </a:spcAft>
            </a:pPr>
            <a:r>
              <a:rPr lang="en-GB" sz="2400" dirty="0" smtClean="0"/>
              <a:t>P-P Plot (or Q-Q plot)</a:t>
            </a:r>
          </a:p>
          <a:p>
            <a:pPr lvl="1">
              <a:spcBef>
                <a:spcPct val="30000"/>
              </a:spcBef>
              <a:spcAft>
                <a:spcPct val="30000"/>
              </a:spcAft>
            </a:pPr>
            <a:r>
              <a:rPr lang="en-GB" sz="2400" dirty="0" smtClean="0"/>
              <a:t>Histogram</a:t>
            </a:r>
          </a:p>
          <a:p>
            <a:pPr>
              <a:spcBef>
                <a:spcPct val="30000"/>
              </a:spcBef>
              <a:spcAft>
                <a:spcPct val="30000"/>
              </a:spcAft>
            </a:pPr>
            <a:r>
              <a:rPr lang="en-GB" sz="2800" dirty="0" smtClean="0"/>
              <a:t>Values </a:t>
            </a:r>
            <a:r>
              <a:rPr lang="en-GB" sz="2800" dirty="0"/>
              <a:t>of Skew/Kurtosis</a:t>
            </a:r>
          </a:p>
          <a:p>
            <a:pPr lvl="1">
              <a:spcBef>
                <a:spcPct val="30000"/>
              </a:spcBef>
              <a:spcAft>
                <a:spcPct val="30000"/>
              </a:spcAft>
            </a:pPr>
            <a:r>
              <a:rPr lang="en-GB" sz="2400" dirty="0"/>
              <a:t>0 in a normal distribution</a:t>
            </a:r>
          </a:p>
          <a:p>
            <a:pPr lvl="1">
              <a:spcBef>
                <a:spcPct val="30000"/>
              </a:spcBef>
              <a:spcAft>
                <a:spcPct val="30000"/>
              </a:spcAft>
            </a:pPr>
            <a:r>
              <a:rPr lang="en-GB" sz="2400" dirty="0"/>
              <a:t>Convert to </a:t>
            </a:r>
            <a:r>
              <a:rPr lang="en-GB" sz="2400" i="1" dirty="0"/>
              <a:t>z</a:t>
            </a:r>
            <a:r>
              <a:rPr lang="en-GB" sz="2400" dirty="0"/>
              <a:t> (by dividing value by </a:t>
            </a:r>
            <a:r>
              <a:rPr lang="en-GB" sz="2400" i="1" dirty="0"/>
              <a:t>SE</a:t>
            </a:r>
            <a:r>
              <a:rPr lang="en-GB" sz="2400" dirty="0" smtClean="0"/>
              <a:t>)**</a:t>
            </a:r>
            <a:endParaRPr lang="en-GB" sz="2400" dirty="0"/>
          </a:p>
          <a:p>
            <a:pPr>
              <a:spcBef>
                <a:spcPct val="30000"/>
              </a:spcBef>
              <a:spcAft>
                <a:spcPct val="30000"/>
              </a:spcAft>
            </a:pPr>
            <a:r>
              <a:rPr lang="en-GB" sz="2800" dirty="0" err="1"/>
              <a:t>Kolmogorov</a:t>
            </a:r>
            <a:r>
              <a:rPr lang="en-GB" sz="2800" dirty="0"/>
              <a:t>-Smirnov Test</a:t>
            </a:r>
          </a:p>
          <a:p>
            <a:pPr lvl="1">
              <a:spcBef>
                <a:spcPct val="30000"/>
              </a:spcBef>
              <a:spcAft>
                <a:spcPct val="30000"/>
              </a:spcAft>
            </a:pPr>
            <a:r>
              <a:rPr lang="en-GB" sz="2400" dirty="0"/>
              <a:t>Tests if data differ from a normal distribution</a:t>
            </a:r>
          </a:p>
          <a:p>
            <a:pPr lvl="1">
              <a:spcBef>
                <a:spcPct val="30000"/>
              </a:spcBef>
              <a:spcAft>
                <a:spcPct val="30000"/>
              </a:spcAft>
            </a:pPr>
            <a:r>
              <a:rPr lang="en-GB" sz="2400" dirty="0"/>
              <a:t>Significant = non-Normal data</a:t>
            </a:r>
          </a:p>
          <a:p>
            <a:pPr lvl="1">
              <a:spcBef>
                <a:spcPct val="30000"/>
              </a:spcBef>
              <a:spcAft>
                <a:spcPct val="30000"/>
              </a:spcAft>
            </a:pPr>
            <a:r>
              <a:rPr lang="en-GB" sz="2400" dirty="0"/>
              <a:t>Non-Significant = Normal data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0" y="6357938"/>
            <a:ext cx="85725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Slide </a:t>
            </a:r>
            <a:fld id="{B71BA18B-9BC4-4D45-86D8-7A4ABF699E93}" type="slidenum">
              <a:rPr lang="en-US"/>
              <a:pPr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8591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57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157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157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157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157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157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157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157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157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157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157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1157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1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11571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1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11571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715" grpId="0" autoUpdateAnimBg="0"/>
      <p:bldP spid="115714" grpId="0" build="p" autoUpdateAnimBg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Accuracy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Check for typos</a:t>
            </a:r>
          </a:p>
          <a:p>
            <a:pPr lvl="1"/>
            <a:r>
              <a:rPr lang="en-US" dirty="0"/>
              <a:t>Frequencies – you can see if there are numbers that shouldn’t be in your data set</a:t>
            </a:r>
          </a:p>
          <a:p>
            <a:pPr lvl="1"/>
            <a:r>
              <a:rPr lang="en-US" dirty="0"/>
              <a:t>Check:</a:t>
            </a:r>
          </a:p>
          <a:p>
            <a:pPr lvl="2"/>
            <a:r>
              <a:rPr lang="en-US" dirty="0"/>
              <a:t>Min</a:t>
            </a:r>
          </a:p>
          <a:p>
            <a:pPr lvl="2"/>
            <a:r>
              <a:rPr lang="en-US" dirty="0"/>
              <a:t>Max</a:t>
            </a:r>
          </a:p>
          <a:p>
            <a:pPr lvl="2"/>
            <a:r>
              <a:rPr lang="en-US" dirty="0"/>
              <a:t>Means</a:t>
            </a:r>
          </a:p>
          <a:p>
            <a:pPr lvl="2"/>
            <a:r>
              <a:rPr lang="en-US" dirty="0"/>
              <a:t>SD</a:t>
            </a:r>
          </a:p>
          <a:p>
            <a:pPr lvl="2"/>
            <a:r>
              <a:rPr lang="en-US" dirty="0"/>
              <a:t>Missing values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770195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1" y="274638"/>
            <a:ext cx="7533455" cy="1210146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Spotting Normality with Numbers: Skew and Kurtosis</a:t>
            </a:r>
            <a:endParaRPr lang="en-GB" dirty="0"/>
          </a:p>
        </p:txBody>
      </p:sp>
      <p:pic>
        <p:nvPicPr>
          <p:cNvPr id="9" name="Picture 8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1484784"/>
            <a:ext cx="7162800" cy="4785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98582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Assessing Skew and Kurtosis</a:t>
            </a:r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85852" y="1357297"/>
            <a:ext cx="7143800" cy="48106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ounded Rectangle 9"/>
          <p:cNvSpPr/>
          <p:nvPr/>
        </p:nvSpPr>
        <p:spPr>
          <a:xfrm>
            <a:off x="1071538" y="3714752"/>
            <a:ext cx="7500990" cy="928694"/>
          </a:xfrm>
          <a:prstGeom prst="roundRect">
            <a:avLst/>
          </a:prstGeom>
          <a:solidFill>
            <a:srgbClr val="FFFF00">
              <a:alpha val="11000"/>
            </a:srgb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998365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Assessing Normality</a:t>
            </a:r>
            <a:endParaRPr lang="en-GB" dirty="0"/>
          </a:p>
        </p:txBody>
      </p:sp>
      <p:pic>
        <p:nvPicPr>
          <p:cNvPr id="13" name="Picture 12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1196752"/>
            <a:ext cx="5054600" cy="529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97728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Tests of Normality</a:t>
            </a:r>
            <a:endParaRPr lang="en-GB" dirty="0"/>
          </a:p>
        </p:txBody>
      </p:sp>
      <p:pic>
        <p:nvPicPr>
          <p:cNvPr id="5" name="Pictur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1844824"/>
            <a:ext cx="7574280" cy="271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8543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Normality within Groups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Split File command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736" y="2276872"/>
            <a:ext cx="4895727" cy="3801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08503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Normality Within Groups</a:t>
            </a:r>
            <a:endParaRPr lang="en-US" dirty="0"/>
          </a:p>
        </p:txBody>
      </p:sp>
      <p:pic>
        <p:nvPicPr>
          <p:cNvPr id="5" name="Pictur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1916832"/>
            <a:ext cx="7989570" cy="3874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85675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Normality within Groups</a:t>
            </a:r>
            <a:endParaRPr lang="en-GB" dirty="0"/>
          </a:p>
        </p:txBody>
      </p:sp>
      <p:pic>
        <p:nvPicPr>
          <p:cNvPr id="5" name="Pictur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1340768"/>
            <a:ext cx="7585710" cy="1718310"/>
          </a:xfrm>
          <a:prstGeom prst="rect">
            <a:avLst/>
          </a:prstGeom>
        </p:spPr>
      </p:pic>
      <p:pic>
        <p:nvPicPr>
          <p:cNvPr id="6" name="Picture 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38" y="3068958"/>
            <a:ext cx="7381875" cy="3286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96316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Normality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Multivariate – all the linear combinations of the variables need to be normal</a:t>
            </a:r>
          </a:p>
          <a:p>
            <a:r>
              <a:rPr lang="en-US" dirty="0" smtClean="0"/>
              <a:t>Use this version when you have more than one variable</a:t>
            </a:r>
          </a:p>
          <a:p>
            <a:r>
              <a:rPr lang="en-US" dirty="0" smtClean="0"/>
              <a:t>Basically if you ran the Mahalanobis analysis – you want to analyze multivariate normality.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348243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ChangeAspect="1"/>
          </p:cNvPicPr>
          <p:nvPr/>
        </p:nvPicPr>
        <p:blipFill>
          <a:blip r:embed="rId2"/>
          <a:srcRect t="6003" b="6003"/>
          <a:stretch>
            <a:fillRect/>
          </a:stretch>
        </p:blipFill>
        <p:spPr>
          <a:xfrm>
            <a:off x="457200" y="152400"/>
            <a:ext cx="10862148" cy="5973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89240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Homogeneity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Assumption that the variances of the variables are roughly equal.</a:t>
            </a:r>
          </a:p>
          <a:p>
            <a:r>
              <a:rPr lang="en-US" dirty="0" smtClean="0"/>
              <a:t>Ways to check – you do NOT want p &lt; .001:</a:t>
            </a:r>
          </a:p>
          <a:p>
            <a:pPr lvl="1"/>
            <a:r>
              <a:rPr lang="en-US" dirty="0" err="1" smtClean="0"/>
              <a:t>Levene’s</a:t>
            </a:r>
            <a:r>
              <a:rPr lang="en-US" dirty="0" smtClean="0"/>
              <a:t> - Univariate</a:t>
            </a:r>
          </a:p>
          <a:p>
            <a:pPr lvl="1"/>
            <a:r>
              <a:rPr lang="en-US" dirty="0" smtClean="0"/>
              <a:t>Box’s – Multivariate </a:t>
            </a:r>
          </a:p>
          <a:p>
            <a:r>
              <a:rPr lang="en-US" dirty="0" smtClean="0"/>
              <a:t>You can also check a residual plot (this will give you both </a:t>
            </a:r>
            <a:r>
              <a:rPr lang="en-US" dirty="0" err="1" smtClean="0"/>
              <a:t>uni</a:t>
            </a:r>
            <a:r>
              <a:rPr lang="en-US" dirty="0" smtClean="0"/>
              <a:t>/multivariate)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0394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Accuracy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74810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/>
          <a:srcRect t="6003" b="6003"/>
          <a:stretch>
            <a:fillRect/>
          </a:stretch>
        </p:blipFill>
        <p:spPr>
          <a:xfrm>
            <a:off x="-152400" y="-304800"/>
            <a:ext cx="13356141" cy="7345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27945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Homogeneity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Spherecity</a:t>
            </a:r>
            <a:r>
              <a:rPr lang="en-US" dirty="0" smtClean="0"/>
              <a:t> – the assumption that the time measurements in repeated measures have approximately the same variance</a:t>
            </a:r>
          </a:p>
          <a:p>
            <a:r>
              <a:rPr lang="en-US" dirty="0" smtClean="0"/>
              <a:t>Difficult assumption…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080272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Assessing Homogeneity of Variance</a:t>
            </a:r>
            <a:endParaRPr lang="en-GB" dirty="0"/>
          </a:p>
        </p:txBody>
      </p:sp>
      <p:pic>
        <p:nvPicPr>
          <p:cNvPr id="6" name="Picture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978" y="1772816"/>
            <a:ext cx="8177022" cy="3721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64233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779" name="Rectangle 3"/>
          <p:cNvSpPr>
            <a:spLocks noGrp="1" noChangeArrowheads="1"/>
          </p:cNvSpPr>
          <p:nvPr>
            <p:ph type="title"/>
          </p:nvPr>
        </p:nvSpPr>
        <p:spPr>
          <a:xfrm>
            <a:off x="1066800" y="274638"/>
            <a:ext cx="8077200" cy="1143000"/>
          </a:xfrm>
        </p:spPr>
        <p:txBody>
          <a:bodyPr/>
          <a:lstStyle/>
          <a:p>
            <a:r>
              <a:rPr lang="en-GB" dirty="0" smtClean="0"/>
              <a:t>Output </a:t>
            </a:r>
            <a:r>
              <a:rPr lang="en-GB" dirty="0"/>
              <a:t>for </a:t>
            </a:r>
            <a:r>
              <a:rPr lang="en-GB" dirty="0" err="1"/>
              <a:t>Levene’s</a:t>
            </a:r>
            <a:r>
              <a:rPr lang="en-GB" dirty="0"/>
              <a:t> Test</a:t>
            </a: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0" y="6357938"/>
            <a:ext cx="85725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Slide </a:t>
            </a:r>
            <a:fld id="{8D4FBF4A-5598-4902-89A4-6B99F8FB5868}" type="slidenum">
              <a:rPr lang="en-US"/>
              <a:pPr/>
              <a:t>83</a:t>
            </a:fld>
            <a:endParaRPr lang="en-US"/>
          </a:p>
        </p:txBody>
      </p:sp>
      <p:sp>
        <p:nvSpPr>
          <p:cNvPr id="203782" name="Rectangle 6"/>
          <p:cNvSpPr>
            <a:spLocks noChangeArrowheads="1"/>
          </p:cNvSpPr>
          <p:nvPr/>
        </p:nvSpPr>
        <p:spPr bwMode="auto">
          <a:xfrm>
            <a:off x="796925" y="2335213"/>
            <a:ext cx="59563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endParaRPr lang="en-GB"/>
          </a:p>
        </p:txBody>
      </p:sp>
      <p:sp>
        <p:nvSpPr>
          <p:cNvPr id="203783" name="Rectangle 7"/>
          <p:cNvSpPr>
            <a:spLocks noChangeArrowheads="1"/>
          </p:cNvSpPr>
          <p:nvPr/>
        </p:nvSpPr>
        <p:spPr bwMode="auto">
          <a:xfrm>
            <a:off x="796925" y="2335213"/>
            <a:ext cx="59563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GB" sz="1000" i="1">
                <a:latin typeface="Verdana" pitchFamily="34" charset="0"/>
                <a:cs typeface="Times New Roman" pitchFamily="18" charset="0"/>
              </a:rPr>
              <a:t> </a:t>
            </a:r>
            <a:endParaRPr lang="en-GB"/>
          </a:p>
        </p:txBody>
      </p:sp>
      <p:sp>
        <p:nvSpPr>
          <p:cNvPr id="203784" name="Rectangle 8"/>
          <p:cNvSpPr>
            <a:spLocks noChangeArrowheads="1"/>
          </p:cNvSpPr>
          <p:nvPr/>
        </p:nvSpPr>
        <p:spPr bwMode="auto">
          <a:xfrm>
            <a:off x="796925" y="2335213"/>
            <a:ext cx="1736725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GB"/>
          </a:p>
        </p:txBody>
      </p:sp>
      <p:sp>
        <p:nvSpPr>
          <p:cNvPr id="203785" name="Rectangle 9"/>
          <p:cNvSpPr>
            <a:spLocks noChangeArrowheads="1"/>
          </p:cNvSpPr>
          <p:nvPr/>
        </p:nvSpPr>
        <p:spPr bwMode="auto">
          <a:xfrm>
            <a:off x="796925" y="2335213"/>
            <a:ext cx="2401888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endParaRPr lang="en-GB"/>
          </a:p>
        </p:txBody>
      </p:sp>
      <p:sp>
        <p:nvSpPr>
          <p:cNvPr id="203786" name="Rectangle 10"/>
          <p:cNvSpPr>
            <a:spLocks noChangeArrowheads="1"/>
          </p:cNvSpPr>
          <p:nvPr/>
        </p:nvSpPr>
        <p:spPr bwMode="auto">
          <a:xfrm>
            <a:off x="796925" y="2335213"/>
            <a:ext cx="1817688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GB"/>
          </a:p>
        </p:txBody>
      </p:sp>
      <p:pic>
        <p:nvPicPr>
          <p:cNvPr id="10" name="Picture 9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980" y="1700808"/>
            <a:ext cx="8161020" cy="2219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2443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037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3779" grpId="0" autoUpdateAnimBg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Homoscedasticity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Spread of the variance of a variable is the same across all values of the other </a:t>
            </a:r>
            <a:r>
              <a:rPr lang="en-US" dirty="0" smtClean="0"/>
              <a:t>variable</a:t>
            </a:r>
          </a:p>
          <a:p>
            <a:pPr lvl="1"/>
            <a:r>
              <a:rPr lang="en-US" dirty="0" smtClean="0"/>
              <a:t>Can’t look like a snake ate something or megaphones.</a:t>
            </a:r>
            <a:endParaRPr lang="en-US" dirty="0"/>
          </a:p>
          <a:p>
            <a:r>
              <a:rPr lang="en-US" dirty="0" smtClean="0"/>
              <a:t>Best </a:t>
            </a:r>
            <a:r>
              <a:rPr lang="en-US" dirty="0"/>
              <a:t>way to check is by looking at scatterplots.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888185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/>
          <a:srcRect t="6003" b="6003"/>
          <a:stretch>
            <a:fillRect/>
          </a:stretch>
        </p:blipFill>
        <p:spPr>
          <a:xfrm>
            <a:off x="-152400" y="-304800"/>
            <a:ext cx="13356141" cy="7345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20785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Homoscedasticity/ Homogeneity of Variance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Can affect the two main things that we might do when we fit models to data:</a:t>
            </a:r>
          </a:p>
          <a:p>
            <a:pPr lvl="1"/>
            <a:r>
              <a:rPr lang="en-US" dirty="0" smtClean="0"/>
              <a:t>Parameters</a:t>
            </a:r>
          </a:p>
          <a:p>
            <a:pPr lvl="1"/>
            <a:r>
              <a:rPr lang="en-US" dirty="0" smtClean="0"/>
              <a:t>Null Hypothesis significance testing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052535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Spotting problems with Linearity or Homoscedasticity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2132856"/>
            <a:ext cx="4680520" cy="4392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7588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0" name="Rectangle 2"/>
          <p:cNvSpPr>
            <a:spLocks noGrp="1" noChangeArrowheads="1"/>
          </p:cNvSpPr>
          <p:nvPr>
            <p:ph type="title"/>
          </p:nvPr>
        </p:nvSpPr>
        <p:spPr>
          <a:xfrm>
            <a:off x="1384300" y="274638"/>
            <a:ext cx="7543800" cy="1452562"/>
          </a:xfrm>
        </p:spPr>
        <p:txBody>
          <a:bodyPr/>
          <a:lstStyle/>
          <a:p>
            <a:r>
              <a:rPr lang="en-GB"/>
              <a:t>Homogeneity of Variance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0" y="6357938"/>
            <a:ext cx="85725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Slide </a:t>
            </a:r>
            <a:fld id="{BF02D92B-F88E-4013-B566-EA82725031D3}" type="slidenum">
              <a:rPr lang="en-US"/>
              <a:pPr/>
              <a:t>88</a:t>
            </a:fld>
            <a:endParaRPr lang="en-US"/>
          </a:p>
        </p:txBody>
      </p:sp>
      <p:sp>
        <p:nvSpPr>
          <p:cNvPr id="206855" name="Rectangle 7"/>
          <p:cNvSpPr>
            <a:spLocks noChangeArrowheads="1"/>
          </p:cNvSpPr>
          <p:nvPr/>
        </p:nvSpPr>
        <p:spPr bwMode="auto">
          <a:xfrm>
            <a:off x="2460625" y="2381250"/>
            <a:ext cx="201295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GB"/>
          </a:p>
        </p:txBody>
      </p:sp>
      <p:sp>
        <p:nvSpPr>
          <p:cNvPr id="206857" name="Rectangle 9"/>
          <p:cNvSpPr>
            <a:spLocks noChangeArrowheads="1"/>
          </p:cNvSpPr>
          <p:nvPr/>
        </p:nvSpPr>
        <p:spPr bwMode="auto">
          <a:xfrm>
            <a:off x="2460625" y="2381250"/>
            <a:ext cx="22098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GB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5656" y="1340768"/>
            <a:ext cx="6408712" cy="5044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0018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068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6850" grpId="0" autoUpdateAnimBg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Independence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errors in your model should not be related to each other.</a:t>
            </a:r>
          </a:p>
          <a:p>
            <a:r>
              <a:rPr lang="en-US" dirty="0" smtClean="0"/>
              <a:t>If this assumption is violated: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onfidence intervals and significance tests will be invalid.</a:t>
            </a:r>
          </a:p>
          <a:p>
            <a:pPr lvl="1"/>
            <a:r>
              <a:rPr lang="en-US" dirty="0" smtClean="0"/>
              <a:t>You should apply the techniques covered in Chapter 20.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56386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8310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2"/>
          <p:cNvSpPr>
            <a:spLocks noGrp="1" noChangeArrowheads="1"/>
          </p:cNvSpPr>
          <p:nvPr>
            <p:ph type="title"/>
          </p:nvPr>
        </p:nvSpPr>
        <p:spPr>
          <a:xfrm>
            <a:off x="1763713" y="274638"/>
            <a:ext cx="6923087" cy="1452562"/>
          </a:xfrm>
        </p:spPr>
        <p:txBody>
          <a:bodyPr/>
          <a:lstStyle/>
          <a:p>
            <a:r>
              <a:rPr lang="en-GB" dirty="0" smtClean="0"/>
              <a:t>Transforming Data</a:t>
            </a:r>
            <a:endParaRPr lang="en-GB" dirty="0"/>
          </a:p>
        </p:txBody>
      </p:sp>
      <p:sp>
        <p:nvSpPr>
          <p:cNvPr id="123908" name="Rectangle 4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GB" sz="2800"/>
              <a:t>Log Transformation (log(X</a:t>
            </a:r>
            <a:r>
              <a:rPr lang="en-GB" sz="2800" baseline="-25000"/>
              <a:t>i</a:t>
            </a:r>
            <a:r>
              <a:rPr lang="en-GB" sz="2800"/>
              <a:t>))</a:t>
            </a:r>
          </a:p>
          <a:p>
            <a:pPr lvl="1">
              <a:lnSpc>
                <a:spcPct val="90000"/>
              </a:lnSpc>
            </a:pPr>
            <a:r>
              <a:rPr lang="en-GB" sz="2400"/>
              <a:t>Reduce positive skew.</a:t>
            </a:r>
          </a:p>
          <a:p>
            <a:pPr>
              <a:lnSpc>
                <a:spcPct val="90000"/>
              </a:lnSpc>
            </a:pPr>
            <a:r>
              <a:rPr lang="en-GB" sz="2800"/>
              <a:t>Square Root Transformation (</a:t>
            </a:r>
            <a:r>
              <a:rPr lang="en-GB" sz="2800">
                <a:cs typeface="Arial" charset="0"/>
              </a:rPr>
              <a:t>√</a:t>
            </a:r>
            <a:r>
              <a:rPr lang="en-GB" sz="2800"/>
              <a:t>X</a:t>
            </a:r>
            <a:r>
              <a:rPr lang="en-GB" sz="2800" baseline="-25000"/>
              <a:t>i</a:t>
            </a:r>
            <a:r>
              <a:rPr lang="en-GB" sz="2800"/>
              <a:t>):</a:t>
            </a:r>
          </a:p>
          <a:p>
            <a:pPr lvl="1">
              <a:lnSpc>
                <a:spcPct val="90000"/>
              </a:lnSpc>
            </a:pPr>
            <a:r>
              <a:rPr lang="en-GB" sz="2400"/>
              <a:t>Also reduces positive skew. Can also be useful for stabilizing variance.</a:t>
            </a:r>
          </a:p>
          <a:p>
            <a:pPr>
              <a:lnSpc>
                <a:spcPct val="90000"/>
              </a:lnSpc>
            </a:pPr>
            <a:r>
              <a:rPr lang="en-GB" sz="2800"/>
              <a:t>Reciprocal Transformation (1/ X</a:t>
            </a:r>
            <a:r>
              <a:rPr lang="en-GB" sz="2800" baseline="-25000"/>
              <a:t>i</a:t>
            </a:r>
            <a:r>
              <a:rPr lang="en-GB" sz="2800"/>
              <a:t>):</a:t>
            </a:r>
          </a:p>
          <a:p>
            <a:pPr lvl="1">
              <a:lnSpc>
                <a:spcPct val="90000"/>
              </a:lnSpc>
            </a:pPr>
            <a:r>
              <a:rPr lang="en-GB" sz="2400"/>
              <a:t>Dividing 1 by each score also reduces the impact of large scores. This transformation reverses the scores, you can avoid this by reversing the scores before the transformation, 1/(X</a:t>
            </a:r>
            <a:r>
              <a:rPr lang="en-GB" sz="2400" baseline="-25000"/>
              <a:t>Highest</a:t>
            </a:r>
            <a:r>
              <a:rPr lang="en-GB" sz="2400"/>
              <a:t> – X</a:t>
            </a:r>
            <a:r>
              <a:rPr lang="en-GB" sz="2400" baseline="-25000"/>
              <a:t>i</a:t>
            </a:r>
            <a:r>
              <a:rPr lang="en-GB" sz="2400"/>
              <a:t>).</a:t>
            </a:r>
          </a:p>
          <a:p>
            <a:pPr lvl="1">
              <a:lnSpc>
                <a:spcPct val="90000"/>
              </a:lnSpc>
            </a:pPr>
            <a:endParaRPr lang="en-US" sz="240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0" y="6357938"/>
            <a:ext cx="85725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Slide </a:t>
            </a:r>
            <a:fld id="{C74BE45D-779C-4C87-8B7A-0CE79983D47F}" type="slidenum">
              <a:rPr lang="en-US"/>
              <a:pPr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6358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39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239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239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0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2390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0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2390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0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2390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0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2390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3906" grpId="0" autoUpdateAnimBg="0"/>
      <p:bldP spid="123908" grpId="0" build="p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7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Log Transformation</a:t>
            </a:r>
            <a:endParaRPr lang="en-US"/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4294967295"/>
          </p:nvPr>
        </p:nvSpPr>
        <p:spPr>
          <a:xfrm>
            <a:off x="0" y="6357938"/>
            <a:ext cx="85725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Slide </a:t>
            </a:r>
            <a:fld id="{485B5ED2-744B-4B86-99F2-7387A6F6891E}" type="slidenum">
              <a:rPr lang="en-US"/>
              <a:pPr/>
              <a:t>91</a:t>
            </a:fld>
            <a:endParaRPr lang="en-US"/>
          </a:p>
        </p:txBody>
      </p:sp>
      <p:sp>
        <p:nvSpPr>
          <p:cNvPr id="186377" name="Text Box 9"/>
          <p:cNvSpPr txBox="1">
            <a:spLocks noChangeArrowheads="1"/>
          </p:cNvSpPr>
          <p:nvPr/>
        </p:nvSpPr>
        <p:spPr bwMode="auto">
          <a:xfrm>
            <a:off x="1917700" y="1476375"/>
            <a:ext cx="28448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en-GB"/>
              <a:t>Before</a:t>
            </a:r>
            <a:endParaRPr lang="en-US"/>
          </a:p>
        </p:txBody>
      </p:sp>
      <p:sp>
        <p:nvSpPr>
          <p:cNvPr id="186378" name="Text Box 10"/>
          <p:cNvSpPr txBox="1">
            <a:spLocks noChangeArrowheads="1"/>
          </p:cNvSpPr>
          <p:nvPr/>
        </p:nvSpPr>
        <p:spPr bwMode="auto">
          <a:xfrm>
            <a:off x="5613400" y="1476375"/>
            <a:ext cx="28448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en-GB"/>
              <a:t>After</a:t>
            </a:r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758890" y="2000240"/>
            <a:ext cx="4385110" cy="35213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57224" y="2000240"/>
            <a:ext cx="4411686" cy="35213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5565348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86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86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86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6372" grpId="0"/>
      <p:bldP spid="186377" grpId="0"/>
      <p:bldP spid="186378" grpId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sz="4000"/>
              <a:t>Square Root Transformation</a:t>
            </a:r>
            <a:endParaRPr lang="en-US" sz="4000"/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4294967295"/>
          </p:nvPr>
        </p:nvSpPr>
        <p:spPr>
          <a:xfrm>
            <a:off x="0" y="6357938"/>
            <a:ext cx="85725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Slide </a:t>
            </a:r>
            <a:fld id="{4E323473-C081-4AE1-B866-1EEDCCF4D87D}" type="slidenum">
              <a:rPr lang="en-US"/>
              <a:pPr/>
              <a:t>92</a:t>
            </a:fld>
            <a:endParaRPr lang="en-US"/>
          </a:p>
        </p:txBody>
      </p:sp>
      <p:sp>
        <p:nvSpPr>
          <p:cNvPr id="189445" name="Text Box 5"/>
          <p:cNvSpPr txBox="1">
            <a:spLocks noChangeArrowheads="1"/>
          </p:cNvSpPr>
          <p:nvPr/>
        </p:nvSpPr>
        <p:spPr bwMode="auto">
          <a:xfrm>
            <a:off x="1917700" y="1476375"/>
            <a:ext cx="28448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en-GB"/>
              <a:t>Before</a:t>
            </a:r>
            <a:endParaRPr lang="en-US"/>
          </a:p>
        </p:txBody>
      </p:sp>
      <p:sp>
        <p:nvSpPr>
          <p:cNvPr id="189446" name="Text Box 6"/>
          <p:cNvSpPr txBox="1">
            <a:spLocks noChangeArrowheads="1"/>
          </p:cNvSpPr>
          <p:nvPr/>
        </p:nvSpPr>
        <p:spPr bwMode="auto">
          <a:xfrm>
            <a:off x="5613400" y="1476375"/>
            <a:ext cx="28448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en-GB"/>
              <a:t>After</a:t>
            </a:r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775368" y="2000240"/>
            <a:ext cx="4368632" cy="3500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57224" y="2000240"/>
            <a:ext cx="4411686" cy="35213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257985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89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894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89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9442" grpId="0"/>
      <p:bldP spid="189445" grpId="0"/>
      <p:bldP spid="189446" grpId="0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Reciprocal Transformation</a:t>
            </a:r>
            <a:endParaRPr lang="en-US"/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4294967295"/>
          </p:nvPr>
        </p:nvSpPr>
        <p:spPr>
          <a:xfrm>
            <a:off x="0" y="6357938"/>
            <a:ext cx="85725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Slide </a:t>
            </a:r>
            <a:fld id="{02AB4938-684F-45C2-A4C5-252CD96CA04E}" type="slidenum">
              <a:rPr lang="en-US"/>
              <a:pPr/>
              <a:t>93</a:t>
            </a:fld>
            <a:endParaRPr lang="en-US"/>
          </a:p>
        </p:txBody>
      </p:sp>
      <p:sp>
        <p:nvSpPr>
          <p:cNvPr id="190468" name="Text Box 4"/>
          <p:cNvSpPr txBox="1">
            <a:spLocks noChangeArrowheads="1"/>
          </p:cNvSpPr>
          <p:nvPr/>
        </p:nvSpPr>
        <p:spPr bwMode="auto">
          <a:xfrm>
            <a:off x="1917700" y="1476375"/>
            <a:ext cx="28448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en-GB"/>
              <a:t>Before</a:t>
            </a:r>
            <a:endParaRPr lang="en-US"/>
          </a:p>
        </p:txBody>
      </p:sp>
      <p:sp>
        <p:nvSpPr>
          <p:cNvPr id="190469" name="Text Box 5"/>
          <p:cNvSpPr txBox="1">
            <a:spLocks noChangeArrowheads="1"/>
          </p:cNvSpPr>
          <p:nvPr/>
        </p:nvSpPr>
        <p:spPr bwMode="auto">
          <a:xfrm>
            <a:off x="5613400" y="1476375"/>
            <a:ext cx="28448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en-GB"/>
              <a:t>After</a:t>
            </a:r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775368" y="2000240"/>
            <a:ext cx="4368632" cy="3500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57224" y="2000240"/>
            <a:ext cx="4411686" cy="35213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2759371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90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90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904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0466" grpId="0"/>
      <p:bldP spid="190468" grpId="0"/>
      <p:bldP spid="190469" grpId="0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But …</a:t>
            </a:r>
            <a:endParaRPr lang="en-US"/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4294967295"/>
          </p:nvPr>
        </p:nvSpPr>
        <p:spPr>
          <a:xfrm>
            <a:off x="0" y="6357938"/>
            <a:ext cx="85725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Slide </a:t>
            </a:r>
            <a:fld id="{366CF9EB-B5E9-4986-AF6E-ECD9EBADABDD}" type="slidenum">
              <a:rPr lang="en-US"/>
              <a:pPr/>
              <a:t>94</a:t>
            </a:fld>
            <a:endParaRPr lang="en-US"/>
          </a:p>
        </p:txBody>
      </p:sp>
      <p:sp>
        <p:nvSpPr>
          <p:cNvPr id="191492" name="Text Box 4"/>
          <p:cNvSpPr txBox="1">
            <a:spLocks noChangeArrowheads="1"/>
          </p:cNvSpPr>
          <p:nvPr/>
        </p:nvSpPr>
        <p:spPr bwMode="auto">
          <a:xfrm>
            <a:off x="1917700" y="1476375"/>
            <a:ext cx="28448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en-GB"/>
              <a:t>Before</a:t>
            </a:r>
            <a:endParaRPr lang="en-US"/>
          </a:p>
        </p:txBody>
      </p:sp>
      <p:sp>
        <p:nvSpPr>
          <p:cNvPr id="191493" name="Text Box 5"/>
          <p:cNvSpPr txBox="1">
            <a:spLocks noChangeArrowheads="1"/>
          </p:cNvSpPr>
          <p:nvPr/>
        </p:nvSpPr>
        <p:spPr bwMode="auto">
          <a:xfrm>
            <a:off x="5613400" y="1476375"/>
            <a:ext cx="28448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en-GB"/>
              <a:t>After</a:t>
            </a:r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686213" y="2000240"/>
            <a:ext cx="4193857" cy="33604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57224" y="2000240"/>
            <a:ext cx="4193334" cy="33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448575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914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914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914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1490" grpId="0"/>
      <p:bldP spid="191492" grpId="0"/>
      <p:bldP spid="191493" grpId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To Transform … Or Not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81000" indent="-381000">
              <a:lnSpc>
                <a:spcPct val="90000"/>
              </a:lnSpc>
            </a:pPr>
            <a:r>
              <a:rPr lang="en-GB" sz="2000" dirty="0" smtClean="0"/>
              <a:t>Transforming the data helps as often as it hinders the accuracy of </a:t>
            </a:r>
            <a:r>
              <a:rPr lang="en-GB" sz="2000" i="1" dirty="0" smtClean="0"/>
              <a:t>F</a:t>
            </a:r>
            <a:r>
              <a:rPr lang="en-GB" sz="2000" dirty="0" smtClean="0"/>
              <a:t> (Games &amp; Lucas, 1966).</a:t>
            </a:r>
          </a:p>
          <a:p>
            <a:pPr marL="381000" indent="-381000">
              <a:lnSpc>
                <a:spcPct val="90000"/>
              </a:lnSpc>
            </a:pPr>
            <a:r>
              <a:rPr lang="en-GB" sz="2000" dirty="0" smtClean="0"/>
              <a:t>Games (1984):</a:t>
            </a:r>
          </a:p>
          <a:p>
            <a:pPr marL="750888" lvl="1" indent="-381000">
              <a:lnSpc>
                <a:spcPct val="90000"/>
              </a:lnSpc>
            </a:pPr>
            <a:r>
              <a:rPr lang="en-GB" sz="2000" dirty="0" smtClean="0"/>
              <a:t>The central limit theorem: sampling distribution will be normal in samples &gt; 40 anyway.</a:t>
            </a:r>
          </a:p>
          <a:p>
            <a:pPr marL="750888" lvl="1" indent="-381000">
              <a:lnSpc>
                <a:spcPct val="90000"/>
              </a:lnSpc>
            </a:pPr>
            <a:r>
              <a:rPr lang="en-GB" sz="2000" dirty="0" smtClean="0"/>
              <a:t>Transforming the data changes the hypothesis being tested</a:t>
            </a:r>
          </a:p>
          <a:p>
            <a:pPr marL="1104900" lvl="2" indent="-381000">
              <a:lnSpc>
                <a:spcPct val="90000"/>
              </a:lnSpc>
            </a:pPr>
            <a:r>
              <a:rPr lang="en-GB" sz="2000" dirty="0" smtClean="0"/>
              <a:t>E.g. when using a log transformation and comparing means you change from comparing arithmetic means to comparing geometric means</a:t>
            </a:r>
          </a:p>
          <a:p>
            <a:pPr marL="750888" lvl="1" indent="-381000">
              <a:lnSpc>
                <a:spcPct val="90000"/>
              </a:lnSpc>
            </a:pPr>
            <a:r>
              <a:rPr lang="en-GB" sz="2000" dirty="0" smtClean="0"/>
              <a:t>In small samples it is tricky to determine normality one way or another.</a:t>
            </a:r>
          </a:p>
          <a:p>
            <a:pPr marL="750888" lvl="1" indent="-381000">
              <a:lnSpc>
                <a:spcPct val="90000"/>
              </a:lnSpc>
            </a:pPr>
            <a:r>
              <a:rPr lang="en-GB" sz="2000" dirty="0" smtClean="0"/>
              <a:t>The consequences for the statistical model of applying the ‘wrong’ transformation could be worse than the consequences of analysing the untransformed scores.</a:t>
            </a:r>
          </a:p>
          <a:p>
            <a:pPr lvl="1"/>
            <a:endParaRPr lang="en-GB" dirty="0" smtClean="0"/>
          </a:p>
        </p:txBody>
      </p:sp>
      <p:pic>
        <p:nvPicPr>
          <p:cNvPr id="5" name="Picture 4" descr="cramming_sam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2614" y="0"/>
            <a:ext cx="1411386" cy="1785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40294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SPSS Compute 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Be sure you understand how to:</a:t>
            </a:r>
          </a:p>
          <a:p>
            <a:pPr lvl="1"/>
            <a:r>
              <a:rPr lang="en-US" dirty="0" smtClean="0"/>
              <a:t>Create an average score mean(</a:t>
            </a:r>
            <a:r>
              <a:rPr lang="en-US" dirty="0" err="1" smtClean="0"/>
              <a:t>var,var,var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Create a random variable </a:t>
            </a:r>
          </a:p>
          <a:p>
            <a:pPr lvl="2"/>
            <a:r>
              <a:rPr lang="en-US" dirty="0" smtClean="0"/>
              <a:t>I like </a:t>
            </a:r>
            <a:r>
              <a:rPr lang="en-US" dirty="0" err="1" smtClean="0"/>
              <a:t>rv.chisq</a:t>
            </a:r>
            <a:r>
              <a:rPr lang="en-US" dirty="0" smtClean="0"/>
              <a:t>, but </a:t>
            </a:r>
            <a:r>
              <a:rPr lang="en-US" dirty="0" err="1" smtClean="0"/>
              <a:t>rv.normal</a:t>
            </a:r>
            <a:r>
              <a:rPr lang="en-US" dirty="0" smtClean="0"/>
              <a:t> works too</a:t>
            </a:r>
          </a:p>
          <a:p>
            <a:pPr lvl="1"/>
            <a:r>
              <a:rPr lang="en-US" dirty="0" smtClean="0"/>
              <a:t>Create a sum score sum(</a:t>
            </a:r>
            <a:r>
              <a:rPr lang="en-US" dirty="0" err="1" smtClean="0"/>
              <a:t>var,var,var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Square root </a:t>
            </a:r>
            <a:r>
              <a:rPr lang="en-US" dirty="0" err="1" smtClean="0"/>
              <a:t>sqrt</a:t>
            </a:r>
            <a:r>
              <a:rPr lang="en-US" dirty="0" smtClean="0"/>
              <a:t>(</a:t>
            </a:r>
            <a:r>
              <a:rPr lang="en-US" dirty="0" err="1" smtClean="0"/>
              <a:t>var</a:t>
            </a:r>
            <a:r>
              <a:rPr lang="en-US" dirty="0" smtClean="0"/>
              <a:t>)</a:t>
            </a:r>
          </a:p>
          <a:p>
            <a:pPr lvl="1"/>
            <a:r>
              <a:rPr lang="en-US" dirty="0" err="1" smtClean="0"/>
              <a:t>Etc</a:t>
            </a:r>
            <a:r>
              <a:rPr lang="en-US" dirty="0" smtClean="0"/>
              <a:t> </a:t>
            </a:r>
            <a:r>
              <a:rPr lang="en-US" smtClean="0"/>
              <a:t>(page 207).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13440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</TotalTime>
  <Words>2608</Words>
  <Application>Microsoft Macintosh PowerPoint</Application>
  <PresentationFormat>On-screen Show (4:3)</PresentationFormat>
  <Paragraphs>351</Paragraphs>
  <Slides>96</Slides>
  <Notes>9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96</vt:i4>
      </vt:variant>
    </vt:vector>
  </HeadingPairs>
  <TitlesOfParts>
    <vt:vector size="97" baseType="lpstr">
      <vt:lpstr>Office Theme</vt:lpstr>
      <vt:lpstr>The Beast of Bias Data Screening</vt:lpstr>
      <vt:lpstr>Bias</vt:lpstr>
      <vt:lpstr>Data Screening</vt:lpstr>
      <vt:lpstr>Why?</vt:lpstr>
      <vt:lpstr>The List – In Order</vt:lpstr>
      <vt:lpstr>The List – In Order</vt:lpstr>
      <vt:lpstr>Accuracy</vt:lpstr>
      <vt:lpstr>Accuracy</vt:lpstr>
      <vt:lpstr>PowerPoint Presentation</vt:lpstr>
      <vt:lpstr>PowerPoint Presentation</vt:lpstr>
      <vt:lpstr>Accuracy</vt:lpstr>
      <vt:lpstr>Missing Data</vt:lpstr>
      <vt:lpstr>Missing Data</vt:lpstr>
      <vt:lpstr>Missing Data </vt:lpstr>
      <vt:lpstr>Missing Data</vt:lpstr>
      <vt:lpstr>Missing Data</vt:lpstr>
      <vt:lpstr>Missing Data</vt:lpstr>
      <vt:lpstr>Missing Data</vt:lpstr>
      <vt:lpstr>Missing Data</vt:lpstr>
      <vt:lpstr>Missing Data</vt:lpstr>
      <vt:lpstr>Missing Data</vt:lpstr>
      <vt:lpstr>Missing Data</vt:lpstr>
      <vt:lpstr>Missing Data</vt:lpstr>
      <vt:lpstr>Missing Data</vt:lpstr>
      <vt:lpstr>Missing Data</vt:lpstr>
      <vt:lpstr>PowerPoint Presentation</vt:lpstr>
      <vt:lpstr>PowerPoint Presentation</vt:lpstr>
      <vt:lpstr>PowerPoint Presentation</vt:lpstr>
      <vt:lpstr>Outliers can Bias a Parameter Estimate</vt:lpstr>
      <vt:lpstr>…and the Error associated with that Estimate </vt:lpstr>
      <vt:lpstr>Outliers</vt:lpstr>
      <vt:lpstr>Outliers</vt:lpstr>
      <vt:lpstr>Outliers</vt:lpstr>
      <vt:lpstr>Outliers</vt:lpstr>
      <vt:lpstr>PowerPoint Presentation</vt:lpstr>
      <vt:lpstr>Outliers</vt:lpstr>
      <vt:lpstr>Spotting outliers With Graphs</vt:lpstr>
      <vt:lpstr>PowerPoint Presentation</vt:lpstr>
      <vt:lpstr>Outliers</vt:lpstr>
      <vt:lpstr>Outliers</vt:lpstr>
      <vt:lpstr>Outliers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Outliers</vt:lpstr>
      <vt:lpstr>Outliers</vt:lpstr>
      <vt:lpstr>Reducing Bias</vt:lpstr>
      <vt:lpstr>Assumptions</vt:lpstr>
      <vt:lpstr>Additivity and Linearity</vt:lpstr>
      <vt:lpstr>Additivity</vt:lpstr>
      <vt:lpstr>Correlation</vt:lpstr>
      <vt:lpstr>Correlation </vt:lpstr>
      <vt:lpstr>Correlation</vt:lpstr>
      <vt:lpstr>PowerPoint Presentation</vt:lpstr>
      <vt:lpstr>PowerPoint Presentation</vt:lpstr>
      <vt:lpstr>Linearity</vt:lpstr>
      <vt:lpstr>Linearity</vt:lpstr>
      <vt:lpstr>Linearity</vt:lpstr>
      <vt:lpstr>PowerPoint Presentation</vt:lpstr>
      <vt:lpstr>The P-P Plot</vt:lpstr>
      <vt:lpstr>Normally Distributed Something or Other</vt:lpstr>
      <vt:lpstr>Normally Distributed Something or Other</vt:lpstr>
      <vt:lpstr> When does the Assumption of Normality Matter?</vt:lpstr>
      <vt:lpstr>Normality</vt:lpstr>
      <vt:lpstr>Normality</vt:lpstr>
      <vt:lpstr>Spotting Normality</vt:lpstr>
      <vt:lpstr>Spotting Normality with Numbers: Skew and Kurtosis</vt:lpstr>
      <vt:lpstr>Assessing Skew and Kurtosis</vt:lpstr>
      <vt:lpstr>Assessing Normality</vt:lpstr>
      <vt:lpstr>Tests of Normality</vt:lpstr>
      <vt:lpstr>Normality within Groups</vt:lpstr>
      <vt:lpstr>Normality Within Groups</vt:lpstr>
      <vt:lpstr>Normality within Groups</vt:lpstr>
      <vt:lpstr>Normality</vt:lpstr>
      <vt:lpstr>PowerPoint Presentation</vt:lpstr>
      <vt:lpstr>Homogeneity</vt:lpstr>
      <vt:lpstr>PowerPoint Presentation</vt:lpstr>
      <vt:lpstr>Homogeneity</vt:lpstr>
      <vt:lpstr>Assessing Homogeneity of Variance</vt:lpstr>
      <vt:lpstr>Output for Levene’s Test</vt:lpstr>
      <vt:lpstr>Homoscedasticity </vt:lpstr>
      <vt:lpstr>PowerPoint Presentation</vt:lpstr>
      <vt:lpstr>Homoscedasticity/ Homogeneity of Variance</vt:lpstr>
      <vt:lpstr> Spotting problems with Linearity or Homoscedasticity</vt:lpstr>
      <vt:lpstr>Homogeneity of Variance</vt:lpstr>
      <vt:lpstr>Independence</vt:lpstr>
      <vt:lpstr>Transforming Data</vt:lpstr>
      <vt:lpstr>Log Transformation</vt:lpstr>
      <vt:lpstr>Square Root Transformation</vt:lpstr>
      <vt:lpstr>Reciprocal Transformation</vt:lpstr>
      <vt:lpstr>But …</vt:lpstr>
      <vt:lpstr>To Transform … Or Not</vt:lpstr>
      <vt:lpstr>SPSS Compute Function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Beast of Bias</dc:title>
  <dc:creator>Erin</dc:creator>
  <cp:lastModifiedBy>Erin</cp:lastModifiedBy>
  <cp:revision>15</cp:revision>
  <dcterms:created xsi:type="dcterms:W3CDTF">2013-09-09T02:12:22Z</dcterms:created>
  <dcterms:modified xsi:type="dcterms:W3CDTF">2013-09-09T04:00:00Z</dcterms:modified>
</cp:coreProperties>
</file>